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6"/>
  </p:notesMasterIdLst>
  <p:sldIdLst>
    <p:sldId id="544" r:id="rId2"/>
    <p:sldId id="545" r:id="rId3"/>
    <p:sldId id="546" r:id="rId4"/>
    <p:sldId id="547" r:id="rId5"/>
    <p:sldId id="548" r:id="rId6"/>
    <p:sldId id="549" r:id="rId7"/>
    <p:sldId id="550" r:id="rId8"/>
    <p:sldId id="551" r:id="rId9"/>
    <p:sldId id="552" r:id="rId10"/>
    <p:sldId id="553" r:id="rId11"/>
    <p:sldId id="554" r:id="rId12"/>
    <p:sldId id="555" r:id="rId13"/>
    <p:sldId id="556" r:id="rId14"/>
    <p:sldId id="557" r:id="rId15"/>
    <p:sldId id="558" r:id="rId16"/>
    <p:sldId id="559" r:id="rId17"/>
    <p:sldId id="560" r:id="rId18"/>
    <p:sldId id="561" r:id="rId19"/>
    <p:sldId id="562" r:id="rId20"/>
    <p:sldId id="563" r:id="rId21"/>
    <p:sldId id="564" r:id="rId22"/>
    <p:sldId id="565" r:id="rId23"/>
    <p:sldId id="566" r:id="rId24"/>
    <p:sldId id="5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2" autoAdjust="0"/>
    <p:restoredTop sz="94660"/>
  </p:normalViewPr>
  <p:slideViewPr>
    <p:cSldViewPr snapToGrid="0">
      <p:cViewPr varScale="1">
        <p:scale>
          <a:sx n="73" d="100"/>
          <a:sy n="73" d="100"/>
        </p:scale>
        <p:origin x="7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A761FF-92E2-4234-80E7-FBCD75CC8193}"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EACC8-8594-4EF4-A2AA-C13BFE02B832}" type="slidenum">
              <a:rPr lang="en-US" smtClean="0"/>
              <a:t>‹#›</a:t>
            </a:fld>
            <a:endParaRPr lang="en-US"/>
          </a:p>
        </p:txBody>
      </p:sp>
    </p:spTree>
    <p:extLst>
      <p:ext uri="{BB962C8B-B14F-4D97-AF65-F5344CB8AC3E}">
        <p14:creationId xmlns:p14="http://schemas.microsoft.com/office/powerpoint/2010/main" val="381849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is elicitation process?</a:t>
            </a:r>
          </a:p>
          <a:p>
            <a:r>
              <a:rPr lang="en-US" sz="1200" b="0" i="0" kern="1200" dirty="0" smtClean="0">
                <a:solidFill>
                  <a:schemeClr val="tx1"/>
                </a:solidFill>
                <a:effectLst/>
                <a:latin typeface="+mn-lt"/>
                <a:ea typeface="+mn-ea"/>
                <a:cs typeface="+mn-cs"/>
              </a:rPr>
              <a:t>Simply put, elicitation is </a:t>
            </a:r>
            <a:r>
              <a:rPr lang="en-US" sz="1200" b="1" i="0" kern="1200" dirty="0" smtClean="0">
                <a:solidFill>
                  <a:schemeClr val="tx1"/>
                </a:solidFill>
                <a:effectLst/>
                <a:latin typeface="+mn-lt"/>
                <a:ea typeface="+mn-ea"/>
                <a:cs typeface="+mn-cs"/>
              </a:rPr>
              <a:t>the process of discovering the requirements</a:t>
            </a:r>
            <a:r>
              <a:rPr lang="en-US" sz="1200" b="0" i="0" kern="1200" dirty="0" smtClean="0">
                <a:solidFill>
                  <a:schemeClr val="tx1"/>
                </a:solidFill>
                <a:effectLst/>
                <a:latin typeface="+mn-lt"/>
                <a:ea typeface="+mn-ea"/>
                <a:cs typeface="+mn-cs"/>
              </a:rPr>
              <a:t>. In particular, elicitation often refers to engaging with stakeholders to understand their needs and expectations when it comes to the scope and detailed requirements of the project.</a:t>
            </a:r>
          </a:p>
          <a:p>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8</a:t>
            </a:fld>
            <a:endParaRPr lang="en-US"/>
          </a:p>
        </p:txBody>
      </p:sp>
    </p:spTree>
    <p:extLst>
      <p:ext uri="{BB962C8B-B14F-4D97-AF65-F5344CB8AC3E}">
        <p14:creationId xmlns:p14="http://schemas.microsoft.com/office/powerpoint/2010/main" val="1238044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functional requirement defines a function of a system or its component</a:t>
            </a:r>
          </a:p>
          <a:p>
            <a:endParaRPr lang="en-US" sz="1200" b="0" i="0" kern="1200" dirty="0" smtClean="0">
              <a:solidFill>
                <a:schemeClr val="tx1"/>
              </a:solidFill>
              <a:effectLst/>
              <a:latin typeface="+mn-lt"/>
              <a:ea typeface="+mn-ea"/>
              <a:cs typeface="+mn-cs"/>
            </a:endParaRPr>
          </a:p>
          <a:p>
            <a:pPr lvl="0"/>
            <a:r>
              <a:rPr lang="en-US" sz="1200" i="0" kern="1200" dirty="0" smtClean="0">
                <a:solidFill>
                  <a:schemeClr val="tx1"/>
                </a:solidFill>
                <a:effectLst/>
                <a:latin typeface="+mn-lt"/>
                <a:ea typeface="+mn-ea"/>
                <a:cs typeface="+mn-cs"/>
              </a:rPr>
              <a:t>I5 3</a:t>
            </a:r>
            <a:r>
              <a:rPr lang="en-US" sz="1200" i="0" kern="1200" baseline="30000" dirty="0" smtClean="0">
                <a:solidFill>
                  <a:schemeClr val="tx1"/>
                </a:solidFill>
                <a:effectLst/>
                <a:latin typeface="+mn-lt"/>
                <a:ea typeface="+mn-ea"/>
                <a:cs typeface="+mn-cs"/>
              </a:rPr>
              <a:t>rd</a:t>
            </a:r>
            <a:r>
              <a:rPr lang="en-US" sz="1200" i="0" kern="1200" dirty="0" smtClean="0">
                <a:solidFill>
                  <a:schemeClr val="tx1"/>
                </a:solidFill>
                <a:effectLst/>
                <a:latin typeface="+mn-lt"/>
                <a:ea typeface="+mn-ea"/>
                <a:cs typeface="+mn-cs"/>
              </a:rPr>
              <a:t> generation minimum</a:t>
            </a:r>
            <a:endParaRPr lang="en-US" sz="1200" i="1" kern="1200" dirty="0" smtClean="0">
              <a:solidFill>
                <a:schemeClr val="tx1"/>
              </a:solidFill>
              <a:effectLst/>
              <a:latin typeface="+mn-lt"/>
              <a:ea typeface="+mn-ea"/>
              <a:cs typeface="+mn-cs"/>
            </a:endParaRPr>
          </a:p>
          <a:p>
            <a:pPr lvl="0"/>
            <a:r>
              <a:rPr lang="en-US" sz="1200" i="0" kern="1200" dirty="0" smtClean="0">
                <a:solidFill>
                  <a:schemeClr val="tx1"/>
                </a:solidFill>
                <a:effectLst/>
                <a:latin typeface="+mn-lt"/>
                <a:ea typeface="+mn-ea"/>
                <a:cs typeface="+mn-cs"/>
              </a:rPr>
              <a:t>16 GB RAM</a:t>
            </a:r>
            <a:endParaRPr lang="en-US" sz="1200" i="1" kern="1200" dirty="0" smtClean="0">
              <a:solidFill>
                <a:schemeClr val="tx1"/>
              </a:solidFill>
              <a:effectLst/>
              <a:latin typeface="+mn-lt"/>
              <a:ea typeface="+mn-ea"/>
              <a:cs typeface="+mn-cs"/>
            </a:endParaRPr>
          </a:p>
          <a:p>
            <a:pPr lvl="0"/>
            <a:r>
              <a:rPr lang="en-US" sz="1200" i="0" kern="1200" dirty="0" smtClean="0">
                <a:solidFill>
                  <a:schemeClr val="tx1"/>
                </a:solidFill>
                <a:effectLst/>
                <a:latin typeface="+mn-lt"/>
                <a:ea typeface="+mn-ea"/>
                <a:cs typeface="+mn-cs"/>
              </a:rPr>
              <a:t>Windows 10</a:t>
            </a:r>
            <a:endParaRPr lang="en-US" sz="1200" i="1" kern="1200" dirty="0" smtClean="0">
              <a:solidFill>
                <a:schemeClr val="tx1"/>
              </a:solidFill>
              <a:effectLst/>
              <a:latin typeface="+mn-lt"/>
              <a:ea typeface="+mn-ea"/>
              <a:cs typeface="+mn-cs"/>
            </a:endParaRPr>
          </a:p>
          <a:p>
            <a:pPr lvl="0"/>
            <a:r>
              <a:rPr lang="en-US" sz="1200" i="0" kern="1200" dirty="0" smtClean="0">
                <a:solidFill>
                  <a:schemeClr val="tx1"/>
                </a:solidFill>
                <a:effectLst/>
                <a:latin typeface="+mn-lt"/>
                <a:ea typeface="+mn-ea"/>
                <a:cs typeface="+mn-cs"/>
              </a:rPr>
              <a:t>Python installed</a:t>
            </a: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11</a:t>
            </a:fld>
            <a:endParaRPr lang="en-US"/>
          </a:p>
        </p:txBody>
      </p:sp>
    </p:spTree>
    <p:extLst>
      <p:ext uri="{BB962C8B-B14F-4D97-AF65-F5344CB8AC3E}">
        <p14:creationId xmlns:p14="http://schemas.microsoft.com/office/powerpoint/2010/main" val="387440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non-functional requirement is a requirement that specifies criteria that can be used to judge the operation of a system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Usability requirements are </a:t>
            </a:r>
            <a:r>
              <a:rPr lang="en-US" sz="1200" b="1" i="0" kern="1200" dirty="0" smtClean="0">
                <a:solidFill>
                  <a:schemeClr val="tx1"/>
                </a:solidFill>
                <a:effectLst/>
                <a:latin typeface="+mn-lt"/>
                <a:ea typeface="+mn-ea"/>
                <a:cs typeface="+mn-cs"/>
              </a:rPr>
              <a:t>documented expectations and specifications designed to ensure that a product, service, process or environment is easy to use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12</a:t>
            </a:fld>
            <a:endParaRPr lang="en-US"/>
          </a:p>
        </p:txBody>
      </p:sp>
    </p:spTree>
    <p:extLst>
      <p:ext uri="{BB962C8B-B14F-4D97-AF65-F5344CB8AC3E}">
        <p14:creationId xmlns:p14="http://schemas.microsoft.com/office/powerpoint/2010/main" val="51466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non-functional requirement is a requirement that specifies criteria that can be used to judge the operation of a system</a:t>
            </a:r>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13</a:t>
            </a:fld>
            <a:endParaRPr lang="en-US"/>
          </a:p>
        </p:txBody>
      </p:sp>
    </p:spTree>
    <p:extLst>
      <p:ext uri="{BB962C8B-B14F-4D97-AF65-F5344CB8AC3E}">
        <p14:creationId xmlns:p14="http://schemas.microsoft.com/office/powerpoint/2010/main" val="2519158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16</a:t>
            </a:fld>
            <a:endParaRPr lang="en-US"/>
          </a:p>
        </p:txBody>
      </p:sp>
    </p:spTree>
    <p:extLst>
      <p:ext uri="{BB962C8B-B14F-4D97-AF65-F5344CB8AC3E}">
        <p14:creationId xmlns:p14="http://schemas.microsoft.com/office/powerpoint/2010/main" val="202178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17</a:t>
            </a:fld>
            <a:endParaRPr lang="en-US"/>
          </a:p>
        </p:txBody>
      </p:sp>
    </p:spTree>
    <p:extLst>
      <p:ext uri="{BB962C8B-B14F-4D97-AF65-F5344CB8AC3E}">
        <p14:creationId xmlns:p14="http://schemas.microsoft.com/office/powerpoint/2010/main" val="168473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Garbage in Garbage out</a:t>
            </a:r>
            <a:endParaRPr lang="en-US" dirty="0"/>
          </a:p>
        </p:txBody>
      </p:sp>
      <p:sp>
        <p:nvSpPr>
          <p:cNvPr id="4" name="Slide Number Placeholder 3"/>
          <p:cNvSpPr>
            <a:spLocks noGrp="1"/>
          </p:cNvSpPr>
          <p:nvPr>
            <p:ph type="sldNum" sz="quarter" idx="10"/>
          </p:nvPr>
        </p:nvSpPr>
        <p:spPr/>
        <p:txBody>
          <a:bodyPr/>
          <a:lstStyle/>
          <a:p>
            <a:fld id="{CCEEACC8-8594-4EF4-A2AA-C13BFE02B832}" type="slidenum">
              <a:rPr lang="en-US" smtClean="0"/>
              <a:t>21</a:t>
            </a:fld>
            <a:endParaRPr lang="en-US"/>
          </a:p>
        </p:txBody>
      </p:sp>
    </p:spTree>
    <p:extLst>
      <p:ext uri="{BB962C8B-B14F-4D97-AF65-F5344CB8AC3E}">
        <p14:creationId xmlns:p14="http://schemas.microsoft.com/office/powerpoint/2010/main" val="1008089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40D9-985B-D901-7778-2E229F2B83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79294-3F6E-AE44-597B-CA5065453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866B2-84D3-891C-5FE6-CED1BAF4B26A}"/>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3D64775D-4EE2-B023-CD0D-6242C6140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9F5C-4053-CEC5-B12B-5D1D19AB8C78}"/>
              </a:ext>
            </a:extLst>
          </p:cNvPr>
          <p:cNvSpPr>
            <a:spLocks noGrp="1"/>
          </p:cNvSpPr>
          <p:nvPr>
            <p:ph type="sldNum" sz="quarter" idx="12"/>
          </p:nvPr>
        </p:nvSpPr>
        <p:spPr/>
        <p:txBody>
          <a:bodyPr/>
          <a:lstStyle/>
          <a:p>
            <a:fld id="{CF9D6553-B421-4DB6-AAE8-4917336B08FE}" type="slidenum">
              <a:rPr lang="en-US" smtClean="0"/>
              <a:t>‹#›</a:t>
            </a:fld>
            <a:endParaRPr lang="en-US"/>
          </a:p>
        </p:txBody>
      </p:sp>
      <p:sp>
        <p:nvSpPr>
          <p:cNvPr id="7" name="Rectangle 6">
            <a:extLst>
              <a:ext uri="{FF2B5EF4-FFF2-40B4-BE49-F238E27FC236}">
                <a16:creationId xmlns:a16="http://schemas.microsoft.com/office/drawing/2014/main" id="{EE96718A-D0B1-8ABC-A99B-2638919C4610}"/>
              </a:ext>
            </a:extLst>
          </p:cNvPr>
          <p:cNvSpPr/>
          <p:nvPr userDrawn="1"/>
        </p:nvSpPr>
        <p:spPr bwMode="blackWhite">
          <a:xfrm>
            <a:off x="254950" y="262784"/>
            <a:ext cx="11682101" cy="6332433"/>
          </a:xfrm>
          <a:prstGeom prst="rect">
            <a:avLst/>
          </a:prstGeom>
          <a:solidFill>
            <a:srgbClr val="0082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extLst>
              <a:ext uri="{FF2B5EF4-FFF2-40B4-BE49-F238E27FC236}">
                <a16:creationId xmlns:a16="http://schemas.microsoft.com/office/drawing/2014/main" id="{BE61C733-6C8B-F26F-E206-5A89442DBAF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145933" y="629754"/>
            <a:ext cx="1900127" cy="1914757"/>
          </a:xfrm>
          <a:prstGeom prst="rect">
            <a:avLst/>
          </a:prstGeom>
        </p:spPr>
      </p:pic>
    </p:spTree>
    <p:extLst>
      <p:ext uri="{BB962C8B-B14F-4D97-AF65-F5344CB8AC3E}">
        <p14:creationId xmlns:p14="http://schemas.microsoft.com/office/powerpoint/2010/main" val="2790339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E445-B7E9-D2DD-152F-D97651E8D4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30C93-AC77-5459-76BC-1B8999D5F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43345-AFE4-D44C-E835-0D90188DE124}"/>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B7C18B45-01E1-6824-0424-8FDE6C7EF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1E626-F091-A6D8-7521-85D78291BC0E}"/>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1935591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19ED1-9CAE-D108-AD1F-C4F490BCD9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8509C2-9AF3-B1FE-731B-AB1E296F9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2B3CC-C887-1F66-2657-3E4AF98D0AD3}"/>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F381C170-B768-15E0-7494-3F5AD000A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66BED-FB2F-AFD8-263A-E277A3652EEE}"/>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412873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CC9A-8256-F25E-7F0C-FA3CE500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C4671-00D3-064E-060D-0022CD4428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99C15-63C1-3375-8BA3-1DE618F338D6}"/>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031A8870-5F47-783F-EBB7-015237264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B8075-6DD3-1C04-1F7A-70D47746F304}"/>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238790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0685-9DC6-A647-6C98-BF2B57CDDB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AFAA96-B6CF-65F3-8E82-B8C2C291C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D5364-D86F-D62F-3CFD-C15E3B704AF5}"/>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AE7D61B3-9601-6FAE-CA54-BB7CF3928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FAAF6-61F5-86C4-3C31-A546FFAC5D3B}"/>
              </a:ext>
            </a:extLst>
          </p:cNvPr>
          <p:cNvSpPr>
            <a:spLocks noGrp="1"/>
          </p:cNvSpPr>
          <p:nvPr>
            <p:ph type="sldNum" sz="quarter" idx="12"/>
          </p:nvPr>
        </p:nvSpPr>
        <p:spPr/>
        <p:txBody>
          <a:bodyPr/>
          <a:lstStyle/>
          <a:p>
            <a:fld id="{CF9D6553-B421-4DB6-AAE8-4917336B08FE}" type="slidenum">
              <a:rPr lang="en-US" smtClean="0"/>
              <a:t>‹#›</a:t>
            </a:fld>
            <a:endParaRPr lang="en-US"/>
          </a:p>
        </p:txBody>
      </p:sp>
      <p:sp>
        <p:nvSpPr>
          <p:cNvPr id="7" name="Rectangle 6">
            <a:extLst>
              <a:ext uri="{FF2B5EF4-FFF2-40B4-BE49-F238E27FC236}">
                <a16:creationId xmlns:a16="http://schemas.microsoft.com/office/drawing/2014/main" id="{EB7AA8BC-34BE-91C9-0A56-4734314FD16A}"/>
              </a:ext>
            </a:extLst>
          </p:cNvPr>
          <p:cNvSpPr/>
          <p:nvPr userDrawn="1"/>
        </p:nvSpPr>
        <p:spPr bwMode="blackWhite">
          <a:xfrm>
            <a:off x="600891" y="1306286"/>
            <a:ext cx="10985862" cy="4336869"/>
          </a:xfrm>
          <a:prstGeom prst="rect">
            <a:avLst/>
          </a:prstGeom>
          <a:solidFill>
            <a:srgbClr val="0082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a:extLst>
              <a:ext uri="{FF2B5EF4-FFF2-40B4-BE49-F238E27FC236}">
                <a16:creationId xmlns:a16="http://schemas.microsoft.com/office/drawing/2014/main" id="{A81B25D8-02E9-E610-116F-6FE356B483F1}"/>
              </a:ext>
            </a:extLst>
          </p:cNvPr>
          <p:cNvCxnSpPr/>
          <p:nvPr userDrawn="1"/>
        </p:nvCxnSpPr>
        <p:spPr>
          <a:xfrm>
            <a:off x="604434" y="5742281"/>
            <a:ext cx="10983132" cy="0"/>
          </a:xfrm>
          <a:prstGeom prst="line">
            <a:avLst/>
          </a:prstGeom>
          <a:ln w="25400">
            <a:solidFill>
              <a:srgbClr val="0082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624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5737-775C-921B-D177-5D59F6BB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2AA788-9D21-64A8-391C-4D2D25A62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C966FD-2BA2-06A4-5D6E-7D20EA1A0E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DD7F6F-C15F-ABBC-9714-0D6EE48A0F62}"/>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6" name="Footer Placeholder 5">
            <a:extLst>
              <a:ext uri="{FF2B5EF4-FFF2-40B4-BE49-F238E27FC236}">
                <a16:creationId xmlns:a16="http://schemas.microsoft.com/office/drawing/2014/main" id="{02EA88D7-02A5-792B-AAD3-F1469978C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7A40B4-BCBD-58A6-85FE-70D9476F1E85}"/>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164529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0D1A-BA9B-FFE1-FE66-FD003D66DB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1DEE06-73AA-FCD3-C93D-ECECECDC9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E8A05A-18C2-A13E-CEE8-2F1455B60E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AAE0E-6A6E-AA57-525A-C1B7589A0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7FB79-1615-896C-A82A-3321036EB7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7F333A-CB1F-9954-81DC-B01CD71FCF65}"/>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8" name="Footer Placeholder 7">
            <a:extLst>
              <a:ext uri="{FF2B5EF4-FFF2-40B4-BE49-F238E27FC236}">
                <a16:creationId xmlns:a16="http://schemas.microsoft.com/office/drawing/2014/main" id="{2B71FD3A-7D4D-719E-3BE0-2EC3F71BCE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F2771B-43AC-4221-2F9A-1F3C269FB36B}"/>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277766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9D76-8374-D460-AE24-E1D5710330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291CF3-7048-D494-4CCD-21972904F797}"/>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4" name="Footer Placeholder 3">
            <a:extLst>
              <a:ext uri="{FF2B5EF4-FFF2-40B4-BE49-F238E27FC236}">
                <a16:creationId xmlns:a16="http://schemas.microsoft.com/office/drawing/2014/main" id="{DF340B83-9898-5802-BAF7-197C378106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3E1EA-235B-5FB5-B1B9-C94118D0569C}"/>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251258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C9EFA-6985-BF50-7E2B-091819D01CA3}"/>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3" name="Footer Placeholder 2">
            <a:extLst>
              <a:ext uri="{FF2B5EF4-FFF2-40B4-BE49-F238E27FC236}">
                <a16:creationId xmlns:a16="http://schemas.microsoft.com/office/drawing/2014/main" id="{6A124DA2-E226-750B-85E6-D2F09ABAA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EEFFEA-ABED-010F-A664-1A4F39771317}"/>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36594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779E-2515-8AB0-CE5E-6E065663E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A8812A-5A05-4E2E-F046-4106B82D8F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3689AD-42F4-A416-F3ED-C6583CD92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DF6689-9DEE-20C6-0252-94B5EFE6F48F}"/>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6" name="Footer Placeholder 5">
            <a:extLst>
              <a:ext uri="{FF2B5EF4-FFF2-40B4-BE49-F238E27FC236}">
                <a16:creationId xmlns:a16="http://schemas.microsoft.com/office/drawing/2014/main" id="{123B0CF3-DBC8-7AC7-D3A0-207581789B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6614F-EB2A-124B-A85C-76C6036CA738}"/>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377549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E470-3CF8-CD3C-E653-0C270B392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B1DEC4-0ACE-DF25-202D-8E2DA4262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6637F0-35CC-3B02-92FA-1F3DE1FD9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467E7-A39D-28F1-7200-768D8747031C}"/>
              </a:ext>
            </a:extLst>
          </p:cNvPr>
          <p:cNvSpPr>
            <a:spLocks noGrp="1"/>
          </p:cNvSpPr>
          <p:nvPr>
            <p:ph type="dt" sz="half" idx="10"/>
          </p:nvPr>
        </p:nvSpPr>
        <p:spPr/>
        <p:txBody>
          <a:bodyPr/>
          <a:lstStyle/>
          <a:p>
            <a:fld id="{E2FC9351-6833-4ACA-9B0E-1AFDFBD3FC6C}" type="datetimeFigureOut">
              <a:rPr lang="en-US" smtClean="0"/>
              <a:t>1/9/2023</a:t>
            </a:fld>
            <a:endParaRPr lang="en-US"/>
          </a:p>
        </p:txBody>
      </p:sp>
      <p:sp>
        <p:nvSpPr>
          <p:cNvPr id="6" name="Footer Placeholder 5">
            <a:extLst>
              <a:ext uri="{FF2B5EF4-FFF2-40B4-BE49-F238E27FC236}">
                <a16:creationId xmlns:a16="http://schemas.microsoft.com/office/drawing/2014/main" id="{9C3D7764-86CB-438C-51C5-1AE4C907DB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980C5-CB16-8AB0-0508-40CD8489B881}"/>
              </a:ext>
            </a:extLst>
          </p:cNvPr>
          <p:cNvSpPr>
            <a:spLocks noGrp="1"/>
          </p:cNvSpPr>
          <p:nvPr>
            <p:ph type="sldNum" sz="quarter" idx="12"/>
          </p:nvPr>
        </p:nvSpPr>
        <p:spPr/>
        <p:txBody>
          <a:bodyPr/>
          <a:lstStyle/>
          <a:p>
            <a:fld id="{CF9D6553-B421-4DB6-AAE8-4917336B08FE}" type="slidenum">
              <a:rPr lang="en-US" smtClean="0"/>
              <a:t>‹#›</a:t>
            </a:fld>
            <a:endParaRPr lang="en-US"/>
          </a:p>
        </p:txBody>
      </p:sp>
    </p:spTree>
    <p:extLst>
      <p:ext uri="{BB962C8B-B14F-4D97-AF65-F5344CB8AC3E}">
        <p14:creationId xmlns:p14="http://schemas.microsoft.com/office/powerpoint/2010/main" val="385001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69B03-1621-8BF6-4F64-138CE51860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630AA-5130-AFAB-4C39-658D8F6349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86EDC-53B3-63EF-34D8-1494581B70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C9351-6833-4ACA-9B0E-1AFDFBD3FC6C}" type="datetimeFigureOut">
              <a:rPr lang="en-US" smtClean="0"/>
              <a:t>1/9/2023</a:t>
            </a:fld>
            <a:endParaRPr lang="en-US"/>
          </a:p>
        </p:txBody>
      </p:sp>
      <p:sp>
        <p:nvSpPr>
          <p:cNvPr id="5" name="Footer Placeholder 4">
            <a:extLst>
              <a:ext uri="{FF2B5EF4-FFF2-40B4-BE49-F238E27FC236}">
                <a16:creationId xmlns:a16="http://schemas.microsoft.com/office/drawing/2014/main" id="{3020195D-5462-E774-EA88-15D5458F10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5DB709-980D-0E76-DB72-8E5E9953F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D6553-B421-4DB6-AAE8-4917336B08FE}" type="slidenum">
              <a:rPr lang="en-US" smtClean="0"/>
              <a:t>‹#›</a:t>
            </a:fld>
            <a:endParaRPr lang="en-US"/>
          </a:p>
        </p:txBody>
      </p:sp>
      <p:sp>
        <p:nvSpPr>
          <p:cNvPr id="7" name="Rectangle 6">
            <a:extLst>
              <a:ext uri="{FF2B5EF4-FFF2-40B4-BE49-F238E27FC236}">
                <a16:creationId xmlns:a16="http://schemas.microsoft.com/office/drawing/2014/main" id="{525CAF65-3179-97E4-7D9F-1A43A91BAA54}"/>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92E31FD7-676B-C4AF-4E2B-4AB691B137DA}"/>
              </a:ext>
            </a:extLst>
          </p:cNvPr>
          <p:cNvCxnSpPr/>
          <p:nvPr userDrawn="1"/>
        </p:nvCxnSpPr>
        <p:spPr>
          <a:xfrm>
            <a:off x="604434" y="1196392"/>
            <a:ext cx="10983132" cy="0"/>
          </a:xfrm>
          <a:prstGeom prst="line">
            <a:avLst/>
          </a:prstGeom>
          <a:ln w="25400">
            <a:solidFill>
              <a:srgbClr val="0082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1870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9-VsLswbl7CsrFH5wwqHD-GaaPvT9KEf/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4F4321D-22CE-FD5E-FC2F-DD4B344DF40C}"/>
              </a:ext>
            </a:extLst>
          </p:cNvPr>
          <p:cNvSpPr>
            <a:spLocks noGrp="1"/>
          </p:cNvSpPr>
          <p:nvPr>
            <p:ph type="ctrTitle"/>
          </p:nvPr>
        </p:nvSpPr>
        <p:spPr>
          <a:xfrm>
            <a:off x="2764350" y="5386560"/>
            <a:ext cx="6739136" cy="957884"/>
          </a:xfrm>
        </p:spPr>
        <p:txBody>
          <a:bodyPr anchor="b">
            <a:normAutofit/>
          </a:bodyPr>
          <a:lstStyle/>
          <a:p>
            <a:r>
              <a:rPr lang="en-US" sz="5200" dirty="0" smtClean="0">
                <a:solidFill>
                  <a:schemeClr val="tx2"/>
                </a:solidFill>
              </a:rPr>
              <a:t>SECURE CAMPUS</a:t>
            </a:r>
            <a:endParaRPr lang="en-US" sz="5200" dirty="0">
              <a:solidFill>
                <a:schemeClr val="tx2"/>
              </a:solidFill>
            </a:endParaRPr>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circle&#10;&#10;Description automatically generated">
            <a:extLst>
              <a:ext uri="{FF2B5EF4-FFF2-40B4-BE49-F238E27FC236}">
                <a16:creationId xmlns:a16="http://schemas.microsoft.com/office/drawing/2014/main" id="{5E9E413A-ED0C-2C41-04AA-DE045CDEA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453" y="326605"/>
            <a:ext cx="2360930" cy="249980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809" t="16611" r="8248" b="10018"/>
          <a:stretch/>
        </p:blipFill>
        <p:spPr>
          <a:xfrm>
            <a:off x="3385304" y="2981318"/>
            <a:ext cx="5421086" cy="2377728"/>
          </a:xfrm>
          <a:prstGeom prst="rect">
            <a:avLst/>
          </a:prstGeom>
        </p:spPr>
      </p:pic>
    </p:spTree>
    <p:extLst>
      <p:ext uri="{BB962C8B-B14F-4D97-AF65-F5344CB8AC3E}">
        <p14:creationId xmlns:p14="http://schemas.microsoft.com/office/powerpoint/2010/main" val="354114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5567-D39E-4496-A338-2740E070534E}"/>
              </a:ext>
            </a:extLst>
          </p:cNvPr>
          <p:cNvSpPr>
            <a:spLocks noGrp="1"/>
          </p:cNvSpPr>
          <p:nvPr>
            <p:ph type="title"/>
          </p:nvPr>
        </p:nvSpPr>
        <p:spPr>
          <a:xfrm>
            <a:off x="681446" y="274319"/>
            <a:ext cx="10515600" cy="763225"/>
          </a:xfrm>
        </p:spPr>
        <p:txBody>
          <a:bodyPr/>
          <a:lstStyle/>
          <a:p>
            <a:r>
              <a:rPr lang="en-US" dirty="0"/>
              <a:t>Use Case Diagram</a:t>
            </a:r>
          </a:p>
        </p:txBody>
      </p:sp>
      <p:pic>
        <p:nvPicPr>
          <p:cNvPr id="3" name="Picture 2" descr="3- USE CAS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243" y="1244146"/>
            <a:ext cx="6894014" cy="549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599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45E7-E3D3-487B-9CD0-49D409A0BD2E}"/>
              </a:ext>
            </a:extLst>
          </p:cNvPr>
          <p:cNvSpPr>
            <a:spLocks noGrp="1"/>
          </p:cNvSpPr>
          <p:nvPr>
            <p:ph type="title"/>
          </p:nvPr>
        </p:nvSpPr>
        <p:spPr/>
        <p:txBody>
          <a:bodyPr>
            <a:normAutofit/>
          </a:bodyPr>
          <a:lstStyle/>
          <a:p>
            <a:r>
              <a:rPr lang="en-US" dirty="0"/>
              <a:t>Functional </a:t>
            </a:r>
            <a:r>
              <a:rPr lang="en-US" dirty="0" smtClean="0"/>
              <a:t>Requirements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12271736"/>
              </p:ext>
            </p:extLst>
          </p:nvPr>
        </p:nvGraphicFramePr>
        <p:xfrm>
          <a:off x="2170545" y="1384684"/>
          <a:ext cx="8128000" cy="4414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60029651"/>
                    </a:ext>
                  </a:extLst>
                </a:gridCol>
                <a:gridCol w="4064000">
                  <a:extLst>
                    <a:ext uri="{9D8B030D-6E8A-4147-A177-3AD203B41FA5}">
                      <a16:colId xmlns:a16="http://schemas.microsoft.com/office/drawing/2014/main" val="2597610523"/>
                    </a:ext>
                  </a:extLst>
                </a:gridCol>
              </a:tblGrid>
              <a:tr h="370840">
                <a:tc>
                  <a:txBody>
                    <a:bodyPr/>
                    <a:lstStyle/>
                    <a:p>
                      <a:pPr algn="ctr"/>
                      <a:r>
                        <a:rPr lang="en-US" dirty="0" smtClean="0"/>
                        <a:t>Feature</a:t>
                      </a:r>
                      <a:endParaRPr lang="en-US" dirty="0"/>
                    </a:p>
                  </a:txBody>
                  <a:tcPr anchor="ctr"/>
                </a:tc>
                <a:tc>
                  <a:txBody>
                    <a:bodyPr/>
                    <a:lstStyle/>
                    <a:p>
                      <a:pPr algn="ctr"/>
                      <a:r>
                        <a:rPr lang="en-US" dirty="0" smtClean="0"/>
                        <a:t>Functional Requirements</a:t>
                      </a:r>
                    </a:p>
                  </a:txBody>
                  <a:tcPr anchor="ctr"/>
                </a:tc>
                <a:extLst>
                  <a:ext uri="{0D108BD9-81ED-4DB2-BD59-A6C34878D82A}">
                    <a16:rowId xmlns:a16="http://schemas.microsoft.com/office/drawing/2014/main" val="3276051905"/>
                  </a:ext>
                </a:extLst>
              </a:tr>
              <a:tr h="370840">
                <a:tc>
                  <a:txBody>
                    <a:bodyPr/>
                    <a:lstStyle/>
                    <a:p>
                      <a:pPr algn="ctr"/>
                      <a:r>
                        <a:rPr lang="en-US" dirty="0" smtClean="0"/>
                        <a:t>Sexual Harassment Detection</a:t>
                      </a:r>
                      <a:endParaRPr lang="en-US" dirty="0"/>
                    </a:p>
                  </a:txBody>
                  <a:tcPr anchor="ctr"/>
                </a:tc>
                <a:tc>
                  <a:txBody>
                    <a:bodyPr/>
                    <a:lstStyle/>
                    <a:p>
                      <a:pPr algn="ctr"/>
                      <a:r>
                        <a:rPr lang="en-US" dirty="0" smtClean="0"/>
                        <a:t>Physical acts of sexual assault.</a:t>
                      </a:r>
                      <a:endParaRPr lang="en-US" dirty="0"/>
                    </a:p>
                  </a:txBody>
                  <a:tcPr anchor="ctr"/>
                </a:tc>
                <a:extLst>
                  <a:ext uri="{0D108BD9-81ED-4DB2-BD59-A6C34878D82A}">
                    <a16:rowId xmlns:a16="http://schemas.microsoft.com/office/drawing/2014/main" val="343135626"/>
                  </a:ext>
                </a:extLst>
              </a:tr>
              <a:tr h="370840">
                <a:tc>
                  <a:txBody>
                    <a:bodyPr/>
                    <a:lstStyle/>
                    <a:p>
                      <a:pPr algn="ctr"/>
                      <a:r>
                        <a:rPr lang="en-US" dirty="0" smtClean="0"/>
                        <a:t>Calamity Detection</a:t>
                      </a:r>
                      <a:endParaRPr lang="en-US" dirty="0"/>
                    </a:p>
                  </a:txBody>
                  <a:tcPr anchor="ctr"/>
                </a:tc>
                <a:tc>
                  <a:txBody>
                    <a:bodyPr/>
                    <a:lstStyle/>
                    <a:p>
                      <a:pPr algn="ctr"/>
                      <a:r>
                        <a:rPr lang="en-US" dirty="0" smtClean="0"/>
                        <a:t>Floods</a:t>
                      </a:r>
                    </a:p>
                    <a:p>
                      <a:pPr algn="ctr"/>
                      <a:r>
                        <a:rPr lang="en-US" dirty="0" smtClean="0"/>
                        <a:t>Earthquakes</a:t>
                      </a:r>
                      <a:endParaRPr lang="en-US" dirty="0"/>
                    </a:p>
                  </a:txBody>
                  <a:tcPr anchor="ctr"/>
                </a:tc>
                <a:extLst>
                  <a:ext uri="{0D108BD9-81ED-4DB2-BD59-A6C34878D82A}">
                    <a16:rowId xmlns:a16="http://schemas.microsoft.com/office/drawing/2014/main" val="1234648602"/>
                  </a:ext>
                </a:extLst>
              </a:tr>
              <a:tr h="370840">
                <a:tc>
                  <a:txBody>
                    <a:bodyPr/>
                    <a:lstStyle/>
                    <a:p>
                      <a:pPr algn="ctr"/>
                      <a:r>
                        <a:rPr lang="en-US" dirty="0" smtClean="0"/>
                        <a:t>Fire Detection</a:t>
                      </a:r>
                      <a:endParaRPr lang="en-US" dirty="0"/>
                    </a:p>
                  </a:txBody>
                  <a:tcPr anchor="ctr"/>
                </a:tc>
                <a:tc>
                  <a:txBody>
                    <a:bodyPr/>
                    <a:lstStyle/>
                    <a:p>
                      <a:pPr algn="ctr"/>
                      <a:r>
                        <a:rPr lang="en-US" dirty="0" smtClean="0"/>
                        <a:t>Fire</a:t>
                      </a:r>
                    </a:p>
                    <a:p>
                      <a:pPr algn="ctr"/>
                      <a:r>
                        <a:rPr lang="en-US" dirty="0" smtClean="0"/>
                        <a:t>Smoke</a:t>
                      </a:r>
                      <a:endParaRPr lang="en-US" dirty="0"/>
                    </a:p>
                  </a:txBody>
                  <a:tcPr anchor="ctr"/>
                </a:tc>
                <a:extLst>
                  <a:ext uri="{0D108BD9-81ED-4DB2-BD59-A6C34878D82A}">
                    <a16:rowId xmlns:a16="http://schemas.microsoft.com/office/drawing/2014/main" val="994682703"/>
                  </a:ext>
                </a:extLst>
              </a:tr>
              <a:tr h="370840">
                <a:tc>
                  <a:txBody>
                    <a:bodyPr/>
                    <a:lstStyle/>
                    <a:p>
                      <a:pPr algn="ctr"/>
                      <a:r>
                        <a:rPr lang="en-US" dirty="0" smtClean="0"/>
                        <a:t>Violence detection </a:t>
                      </a:r>
                      <a:endParaRPr lang="en-US" dirty="0"/>
                    </a:p>
                  </a:txBody>
                  <a:tcPr anchor="ctr"/>
                </a:tc>
                <a:tc>
                  <a:txBody>
                    <a:bodyPr/>
                    <a:lstStyle/>
                    <a:p>
                      <a:pPr algn="ctr"/>
                      <a:r>
                        <a:rPr lang="en-US" dirty="0" smtClean="0"/>
                        <a:t>Fighting</a:t>
                      </a:r>
                      <a:endParaRPr lang="en-US" dirty="0"/>
                    </a:p>
                  </a:txBody>
                  <a:tcPr anchor="ctr"/>
                </a:tc>
                <a:extLst>
                  <a:ext uri="{0D108BD9-81ED-4DB2-BD59-A6C34878D82A}">
                    <a16:rowId xmlns:a16="http://schemas.microsoft.com/office/drawing/2014/main" val="2677298026"/>
                  </a:ext>
                </a:extLst>
              </a:tr>
              <a:tr h="370840">
                <a:tc>
                  <a:txBody>
                    <a:bodyPr/>
                    <a:lstStyle/>
                    <a:p>
                      <a:pPr algn="ctr"/>
                      <a:r>
                        <a:rPr lang="en-US" dirty="0" smtClean="0"/>
                        <a:t>Theft detection</a:t>
                      </a:r>
                      <a:endParaRPr lang="en-US" dirty="0"/>
                    </a:p>
                  </a:txBody>
                  <a:tcPr anchor="ctr"/>
                </a:tc>
                <a:tc>
                  <a:txBody>
                    <a:bodyPr/>
                    <a:lstStyle/>
                    <a:p>
                      <a:pPr algn="ctr"/>
                      <a:r>
                        <a:rPr lang="en-US" dirty="0" smtClean="0"/>
                        <a:t>Guns and Masks</a:t>
                      </a:r>
                      <a:endParaRPr lang="en-US" dirty="0"/>
                    </a:p>
                  </a:txBody>
                  <a:tcPr anchor="ctr"/>
                </a:tc>
                <a:extLst>
                  <a:ext uri="{0D108BD9-81ED-4DB2-BD59-A6C34878D82A}">
                    <a16:rowId xmlns:a16="http://schemas.microsoft.com/office/drawing/2014/main" val="4089608375"/>
                  </a:ext>
                </a:extLst>
              </a:tr>
              <a:tr h="370840">
                <a:tc>
                  <a:txBody>
                    <a:bodyPr/>
                    <a:lstStyle/>
                    <a:p>
                      <a:pPr algn="ctr"/>
                      <a:r>
                        <a:rPr lang="en-US" dirty="0" smtClean="0"/>
                        <a:t>Cigarettes detection</a:t>
                      </a:r>
                      <a:endParaRPr lang="en-US" dirty="0"/>
                    </a:p>
                  </a:txBody>
                  <a:tcPr anchor="ctr"/>
                </a:tc>
                <a:tc>
                  <a:txBody>
                    <a:bodyPr/>
                    <a:lstStyle/>
                    <a:p>
                      <a:pPr algn="ctr"/>
                      <a:r>
                        <a:rPr lang="en-US" dirty="0" smtClean="0"/>
                        <a:t>cigarettes</a:t>
                      </a:r>
                    </a:p>
                    <a:p>
                      <a:pPr algn="ctr"/>
                      <a:r>
                        <a:rPr lang="en-US" dirty="0" smtClean="0"/>
                        <a:t>Smoke</a:t>
                      </a:r>
                      <a:endParaRPr lang="en-US" dirty="0"/>
                    </a:p>
                  </a:txBody>
                  <a:tcPr anchor="ctr"/>
                </a:tc>
                <a:extLst>
                  <a:ext uri="{0D108BD9-81ED-4DB2-BD59-A6C34878D82A}">
                    <a16:rowId xmlns:a16="http://schemas.microsoft.com/office/drawing/2014/main" val="956146224"/>
                  </a:ext>
                </a:extLst>
              </a:tr>
              <a:tr h="370840">
                <a:tc>
                  <a:txBody>
                    <a:bodyPr/>
                    <a:lstStyle/>
                    <a:p>
                      <a:pPr algn="ctr"/>
                      <a:r>
                        <a:rPr lang="en-US" dirty="0" smtClean="0"/>
                        <a:t>Alcohol detection</a:t>
                      </a:r>
                      <a:endParaRPr lang="en-US" dirty="0"/>
                    </a:p>
                  </a:txBody>
                  <a:tcPr anchor="ctr"/>
                </a:tc>
                <a:tc>
                  <a:txBody>
                    <a:bodyPr/>
                    <a:lstStyle/>
                    <a:p>
                      <a:pPr algn="ctr"/>
                      <a:r>
                        <a:rPr lang="en-US" dirty="0" smtClean="0"/>
                        <a:t>Alcohol</a:t>
                      </a:r>
                    </a:p>
                    <a:p>
                      <a:pPr algn="ctr"/>
                      <a:r>
                        <a:rPr lang="en-US" dirty="0" smtClean="0"/>
                        <a:t>Bottles</a:t>
                      </a:r>
                      <a:endParaRPr lang="en-US" dirty="0"/>
                    </a:p>
                  </a:txBody>
                  <a:tcPr anchor="ctr"/>
                </a:tc>
                <a:extLst>
                  <a:ext uri="{0D108BD9-81ED-4DB2-BD59-A6C34878D82A}">
                    <a16:rowId xmlns:a16="http://schemas.microsoft.com/office/drawing/2014/main" val="606110106"/>
                  </a:ext>
                </a:extLst>
              </a:tr>
              <a:tr h="370840">
                <a:tc>
                  <a:txBody>
                    <a:bodyPr/>
                    <a:lstStyle/>
                    <a:p>
                      <a:pPr algn="ctr"/>
                      <a:r>
                        <a:rPr lang="en-US" dirty="0" smtClean="0"/>
                        <a:t>Drugs detection / Drunk Classification</a:t>
                      </a:r>
                      <a:endParaRPr lang="en-US" dirty="0"/>
                    </a:p>
                  </a:txBody>
                  <a:tcPr anchor="ctr"/>
                </a:tc>
                <a:tc>
                  <a:txBody>
                    <a:bodyPr/>
                    <a:lstStyle/>
                    <a:p>
                      <a:pPr algn="ctr"/>
                      <a:r>
                        <a:rPr lang="en-US" dirty="0" smtClean="0"/>
                        <a:t>Drunk </a:t>
                      </a:r>
                      <a:r>
                        <a:rPr lang="en-US" dirty="0" smtClean="0"/>
                        <a:t>person</a:t>
                      </a:r>
                      <a:endParaRPr lang="en-US" dirty="0"/>
                    </a:p>
                  </a:txBody>
                  <a:tcPr anchor="ctr"/>
                </a:tc>
                <a:extLst>
                  <a:ext uri="{0D108BD9-81ED-4DB2-BD59-A6C34878D82A}">
                    <a16:rowId xmlns:a16="http://schemas.microsoft.com/office/drawing/2014/main" val="3930888775"/>
                  </a:ext>
                </a:extLst>
              </a:tr>
            </a:tbl>
          </a:graphicData>
        </a:graphic>
      </p:graphicFrame>
    </p:spTree>
    <p:extLst>
      <p:ext uri="{BB962C8B-B14F-4D97-AF65-F5344CB8AC3E}">
        <p14:creationId xmlns:p14="http://schemas.microsoft.com/office/powerpoint/2010/main" val="3785023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45E7-E3D3-487B-9CD0-49D409A0BD2E}"/>
              </a:ext>
            </a:extLst>
          </p:cNvPr>
          <p:cNvSpPr>
            <a:spLocks noGrp="1"/>
          </p:cNvSpPr>
          <p:nvPr>
            <p:ph type="title"/>
          </p:nvPr>
        </p:nvSpPr>
        <p:spPr/>
        <p:txBody>
          <a:bodyPr>
            <a:normAutofit/>
          </a:bodyPr>
          <a:lstStyle/>
          <a:p>
            <a:r>
              <a:rPr lang="en-US" dirty="0" smtClean="0"/>
              <a:t>Non </a:t>
            </a:r>
            <a:r>
              <a:rPr lang="en-US" dirty="0"/>
              <a:t>Functional Requirements</a:t>
            </a:r>
          </a:p>
        </p:txBody>
      </p:sp>
      <p:graphicFrame>
        <p:nvGraphicFramePr>
          <p:cNvPr id="4" name="Table 3"/>
          <p:cNvGraphicFramePr>
            <a:graphicFrameLocks noGrp="1"/>
          </p:cNvGraphicFramePr>
          <p:nvPr>
            <p:extLst/>
          </p:nvPr>
        </p:nvGraphicFramePr>
        <p:xfrm>
          <a:off x="678872" y="1287703"/>
          <a:ext cx="10861964" cy="4302760"/>
        </p:xfrm>
        <a:graphic>
          <a:graphicData uri="http://schemas.openxmlformats.org/drawingml/2006/table">
            <a:tbl>
              <a:tblPr firstRow="1" bandRow="1">
                <a:tableStyleId>{5C22544A-7EE6-4342-B048-85BDC9FD1C3A}</a:tableStyleId>
              </a:tblPr>
              <a:tblGrid>
                <a:gridCol w="5430982">
                  <a:extLst>
                    <a:ext uri="{9D8B030D-6E8A-4147-A177-3AD203B41FA5}">
                      <a16:colId xmlns:a16="http://schemas.microsoft.com/office/drawing/2014/main" val="2470085783"/>
                    </a:ext>
                  </a:extLst>
                </a:gridCol>
                <a:gridCol w="5430982">
                  <a:extLst>
                    <a:ext uri="{9D8B030D-6E8A-4147-A177-3AD203B41FA5}">
                      <a16:colId xmlns:a16="http://schemas.microsoft.com/office/drawing/2014/main" val="1148311075"/>
                    </a:ext>
                  </a:extLst>
                </a:gridCol>
              </a:tblGrid>
              <a:tr h="370840">
                <a:tc>
                  <a:txBody>
                    <a:bodyPr/>
                    <a:lstStyle/>
                    <a:p>
                      <a:r>
                        <a:rPr lang="en-US" dirty="0" smtClean="0"/>
                        <a:t>Non Functional Requirements</a:t>
                      </a:r>
                      <a:endParaRPr lang="en-US" dirty="0"/>
                    </a:p>
                  </a:txBody>
                  <a:tcPr/>
                </a:tc>
                <a:tc>
                  <a:txBody>
                    <a:bodyPr/>
                    <a:lstStyle/>
                    <a:p>
                      <a:r>
                        <a:rPr lang="en-US" dirty="0" smtClean="0"/>
                        <a:t>Details</a:t>
                      </a:r>
                      <a:endParaRPr lang="en-US" dirty="0"/>
                    </a:p>
                  </a:txBody>
                  <a:tcPr/>
                </a:tc>
                <a:extLst>
                  <a:ext uri="{0D108BD9-81ED-4DB2-BD59-A6C34878D82A}">
                    <a16:rowId xmlns:a16="http://schemas.microsoft.com/office/drawing/2014/main" val="3170670620"/>
                  </a:ext>
                </a:extLst>
              </a:tr>
              <a:tr h="370840">
                <a:tc>
                  <a:txBody>
                    <a:bodyPr/>
                    <a:lstStyle/>
                    <a:p>
                      <a:pPr algn="ctr"/>
                      <a:r>
                        <a:rPr lang="en-US" dirty="0" smtClean="0"/>
                        <a:t>Performance Requirements</a:t>
                      </a:r>
                      <a:endParaRPr lang="en-US" dirty="0"/>
                    </a:p>
                  </a:txBody>
                  <a:tcPr anchor="ctr"/>
                </a:tc>
                <a:tc>
                  <a:txBody>
                    <a:bodyPr/>
                    <a:lstStyle/>
                    <a:p>
                      <a:pPr marL="285750" indent="-285750" algn="l">
                        <a:buFont typeface="Arial" panose="020B0604020202020204" pitchFamily="34" charset="0"/>
                        <a:buChar char="•"/>
                      </a:pPr>
                      <a:r>
                        <a:rPr lang="en-US" dirty="0" smtClean="0"/>
                        <a:t>Fast Camera for effective detections.</a:t>
                      </a:r>
                    </a:p>
                    <a:p>
                      <a:pPr marL="285750" indent="-285750" algn="l">
                        <a:buFont typeface="Arial" panose="020B0604020202020204" pitchFamily="34" charset="0"/>
                        <a:buChar char="•"/>
                      </a:pPr>
                      <a:r>
                        <a:rPr lang="en-US" dirty="0" smtClean="0"/>
                        <a:t>HD resolution of the camera.</a:t>
                      </a:r>
                    </a:p>
                    <a:p>
                      <a:pPr marL="285750" indent="-285750" algn="l">
                        <a:buFont typeface="Arial" panose="020B0604020202020204" pitchFamily="34" charset="0"/>
                        <a:buChar char="•"/>
                      </a:pPr>
                      <a:r>
                        <a:rPr lang="en-US" dirty="0" smtClean="0"/>
                        <a:t>Specified Computer/Minimum mentioned Hardware.</a:t>
                      </a:r>
                      <a:endParaRPr lang="en-US" dirty="0"/>
                    </a:p>
                  </a:txBody>
                  <a:tcPr anchor="ctr"/>
                </a:tc>
                <a:extLst>
                  <a:ext uri="{0D108BD9-81ED-4DB2-BD59-A6C34878D82A}">
                    <a16:rowId xmlns:a16="http://schemas.microsoft.com/office/drawing/2014/main" val="437552084"/>
                  </a:ext>
                </a:extLst>
              </a:tr>
              <a:tr h="370840">
                <a:tc>
                  <a:txBody>
                    <a:bodyPr/>
                    <a:lstStyle/>
                    <a:p>
                      <a:pPr algn="ctr"/>
                      <a:r>
                        <a:rPr lang="en-US" dirty="0" smtClean="0"/>
                        <a:t>Safety Requirements</a:t>
                      </a:r>
                      <a:endParaRPr lang="en-US" dirty="0"/>
                    </a:p>
                  </a:txBody>
                  <a:tcPr anchor="ctr"/>
                </a:tc>
                <a:tc>
                  <a:txBody>
                    <a:bodyPr/>
                    <a:lstStyle/>
                    <a:p>
                      <a:pPr algn="ctr"/>
                      <a:r>
                        <a:rPr lang="en-US" dirty="0" smtClean="0"/>
                        <a:t>ML model does not have 100% results, so the detection results will be given to a real person to judge.</a:t>
                      </a:r>
                    </a:p>
                  </a:txBody>
                  <a:tcPr anchor="ctr"/>
                </a:tc>
                <a:extLst>
                  <a:ext uri="{0D108BD9-81ED-4DB2-BD59-A6C34878D82A}">
                    <a16:rowId xmlns:a16="http://schemas.microsoft.com/office/drawing/2014/main" val="1012855741"/>
                  </a:ext>
                </a:extLst>
              </a:tr>
              <a:tr h="370840">
                <a:tc>
                  <a:txBody>
                    <a:bodyPr/>
                    <a:lstStyle/>
                    <a:p>
                      <a:pPr algn="ctr"/>
                      <a:r>
                        <a:rPr lang="en-US" dirty="0" smtClean="0"/>
                        <a:t>Security Requirements</a:t>
                      </a:r>
                      <a:endParaRPr lang="en-US" dirty="0"/>
                    </a:p>
                  </a:txBody>
                  <a:tcPr anchor="ctr"/>
                </a:tc>
                <a:tc>
                  <a:txBody>
                    <a:bodyPr/>
                    <a:lstStyle/>
                    <a:p>
                      <a:pPr algn="ctr"/>
                      <a:r>
                        <a:rPr lang="en-US" dirty="0" smtClean="0"/>
                        <a:t>The system is developed for the security purposes but the system itself is not guarded by the malicious activities.</a:t>
                      </a:r>
                      <a:endParaRPr lang="en-US" dirty="0"/>
                    </a:p>
                  </a:txBody>
                  <a:tcPr anchor="ctr"/>
                </a:tc>
                <a:extLst>
                  <a:ext uri="{0D108BD9-81ED-4DB2-BD59-A6C34878D82A}">
                    <a16:rowId xmlns:a16="http://schemas.microsoft.com/office/drawing/2014/main" val="196004902"/>
                  </a:ext>
                </a:extLst>
              </a:tr>
              <a:tr h="370840">
                <a:tc>
                  <a:txBody>
                    <a:bodyPr/>
                    <a:lstStyle/>
                    <a:p>
                      <a:pPr algn="ctr"/>
                      <a:r>
                        <a:rPr lang="en-US" dirty="0" smtClean="0"/>
                        <a:t>Usability Requirements</a:t>
                      </a:r>
                      <a:endParaRPr lang="en-US" dirty="0"/>
                    </a:p>
                  </a:txBody>
                  <a:tcPr anchor="ctr"/>
                </a:tc>
                <a:tc>
                  <a:txBody>
                    <a:bodyPr/>
                    <a:lstStyle/>
                    <a:p>
                      <a:pPr algn="l"/>
                      <a:r>
                        <a:rPr lang="en-US" b="1" dirty="0" smtClean="0"/>
                        <a:t>Who:</a:t>
                      </a:r>
                      <a:r>
                        <a:rPr lang="en-US" dirty="0" smtClean="0"/>
                        <a:t>	Any anomaly happens by a person.</a:t>
                      </a:r>
                    </a:p>
                    <a:p>
                      <a:pPr algn="l"/>
                      <a:r>
                        <a:rPr lang="en-US" b="1" dirty="0" smtClean="0"/>
                        <a:t>What:</a:t>
                      </a:r>
                      <a:r>
                        <a:rPr lang="en-US" dirty="0" smtClean="0"/>
                        <a:t>	unlawful act.</a:t>
                      </a:r>
                    </a:p>
                    <a:p>
                      <a:pPr algn="l"/>
                      <a:r>
                        <a:rPr lang="en-US" b="1" dirty="0" smtClean="0"/>
                        <a:t>When:</a:t>
                      </a:r>
                      <a:r>
                        <a:rPr lang="en-US" dirty="0" smtClean="0"/>
                        <a:t>	whenever an anomaly happens.</a:t>
                      </a:r>
                    </a:p>
                    <a:p>
                      <a:pPr algn="l"/>
                      <a:r>
                        <a:rPr lang="en-US" b="1" dirty="0" smtClean="0"/>
                        <a:t>Where:</a:t>
                      </a:r>
                      <a:r>
                        <a:rPr lang="en-US" baseline="0" dirty="0" smtClean="0"/>
                        <a:t>     </a:t>
                      </a:r>
                      <a:r>
                        <a:rPr lang="en-US" sz="1600" dirty="0" smtClean="0"/>
                        <a:t>In the university or where the system is installed.</a:t>
                      </a:r>
                    </a:p>
                    <a:p>
                      <a:pPr algn="l"/>
                      <a:r>
                        <a:rPr lang="en-US" b="1" dirty="0" smtClean="0"/>
                        <a:t>Why:</a:t>
                      </a:r>
                      <a:r>
                        <a:rPr lang="en-US" dirty="0" smtClean="0"/>
                        <a:t>	To make the organization more secure.</a:t>
                      </a:r>
                      <a:endParaRPr lang="en-US" dirty="0"/>
                    </a:p>
                  </a:txBody>
                  <a:tcPr anchor="ctr"/>
                </a:tc>
                <a:extLst>
                  <a:ext uri="{0D108BD9-81ED-4DB2-BD59-A6C34878D82A}">
                    <a16:rowId xmlns:a16="http://schemas.microsoft.com/office/drawing/2014/main" val="1274808460"/>
                  </a:ext>
                </a:extLst>
              </a:tr>
            </a:tbl>
          </a:graphicData>
        </a:graphic>
      </p:graphicFrame>
    </p:spTree>
    <p:extLst>
      <p:ext uri="{BB962C8B-B14F-4D97-AF65-F5344CB8AC3E}">
        <p14:creationId xmlns:p14="http://schemas.microsoft.com/office/powerpoint/2010/main" val="2105152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45E7-E3D3-487B-9CD0-49D409A0BD2E}"/>
              </a:ext>
            </a:extLst>
          </p:cNvPr>
          <p:cNvSpPr>
            <a:spLocks noGrp="1"/>
          </p:cNvSpPr>
          <p:nvPr>
            <p:ph type="title"/>
          </p:nvPr>
        </p:nvSpPr>
        <p:spPr/>
        <p:txBody>
          <a:bodyPr>
            <a:normAutofit/>
          </a:bodyPr>
          <a:lstStyle/>
          <a:p>
            <a:r>
              <a:rPr lang="en-US" dirty="0" smtClean="0"/>
              <a:t>Non </a:t>
            </a:r>
            <a:r>
              <a:rPr lang="en-US" dirty="0"/>
              <a:t>Functional Requirements</a:t>
            </a:r>
          </a:p>
        </p:txBody>
      </p:sp>
      <p:graphicFrame>
        <p:nvGraphicFramePr>
          <p:cNvPr id="3" name="Table 2"/>
          <p:cNvGraphicFramePr>
            <a:graphicFrameLocks noGrp="1"/>
          </p:cNvGraphicFramePr>
          <p:nvPr>
            <p:extLst/>
          </p:nvPr>
        </p:nvGraphicFramePr>
        <p:xfrm>
          <a:off x="688109" y="1273848"/>
          <a:ext cx="10866582" cy="4394200"/>
        </p:xfrm>
        <a:graphic>
          <a:graphicData uri="http://schemas.openxmlformats.org/drawingml/2006/table">
            <a:tbl>
              <a:tblPr firstRow="1" bandRow="1">
                <a:tableStyleId>{5C22544A-7EE6-4342-B048-85BDC9FD1C3A}</a:tableStyleId>
              </a:tblPr>
              <a:tblGrid>
                <a:gridCol w="5433291">
                  <a:extLst>
                    <a:ext uri="{9D8B030D-6E8A-4147-A177-3AD203B41FA5}">
                      <a16:colId xmlns:a16="http://schemas.microsoft.com/office/drawing/2014/main" val="1749470873"/>
                    </a:ext>
                  </a:extLst>
                </a:gridCol>
                <a:gridCol w="5433291">
                  <a:extLst>
                    <a:ext uri="{9D8B030D-6E8A-4147-A177-3AD203B41FA5}">
                      <a16:colId xmlns:a16="http://schemas.microsoft.com/office/drawing/2014/main" val="14485557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Non Functional Requirements</a:t>
                      </a:r>
                    </a:p>
                  </a:txBody>
                  <a:tcPr anchor="ctr"/>
                </a:tc>
                <a:tc>
                  <a:txBody>
                    <a:bodyPr/>
                    <a:lstStyle/>
                    <a:p>
                      <a:pPr algn="ctr"/>
                      <a:r>
                        <a:rPr lang="en-US" dirty="0" smtClean="0"/>
                        <a:t>Details</a:t>
                      </a:r>
                      <a:endParaRPr lang="en-US" dirty="0"/>
                    </a:p>
                  </a:txBody>
                  <a:tcPr anchor="ctr"/>
                </a:tc>
                <a:extLst>
                  <a:ext uri="{0D108BD9-81ED-4DB2-BD59-A6C34878D82A}">
                    <a16:rowId xmlns:a16="http://schemas.microsoft.com/office/drawing/2014/main" val="1154195441"/>
                  </a:ext>
                </a:extLst>
              </a:tr>
              <a:tr h="370840">
                <a:tc>
                  <a:txBody>
                    <a:bodyPr/>
                    <a:lstStyle/>
                    <a:p>
                      <a:pPr algn="ctr"/>
                      <a:r>
                        <a:rPr lang="en-US" dirty="0" smtClean="0"/>
                        <a:t>Reliability Requirements</a:t>
                      </a:r>
                      <a:endParaRPr lang="en-US" dirty="0"/>
                    </a:p>
                  </a:txBody>
                  <a:tcPr anchor="ctr"/>
                </a:tc>
                <a:tc>
                  <a:txBody>
                    <a:bodyPr/>
                    <a:lstStyle/>
                    <a:p>
                      <a:pPr algn="ctr"/>
                      <a:r>
                        <a:rPr lang="en-US" dirty="0" smtClean="0"/>
                        <a:t>The reliability requirements of the system are to ensure that any faults do not lead to system failure.</a:t>
                      </a:r>
                    </a:p>
                  </a:txBody>
                  <a:tcPr anchor="ctr"/>
                </a:tc>
                <a:extLst>
                  <a:ext uri="{0D108BD9-81ED-4DB2-BD59-A6C34878D82A}">
                    <a16:rowId xmlns:a16="http://schemas.microsoft.com/office/drawing/2014/main" val="469389282"/>
                  </a:ext>
                </a:extLst>
              </a:tr>
              <a:tr h="370840">
                <a:tc>
                  <a:txBody>
                    <a:bodyPr/>
                    <a:lstStyle/>
                    <a:p>
                      <a:pPr algn="ctr"/>
                      <a:r>
                        <a:rPr lang="en-US" dirty="0" smtClean="0"/>
                        <a:t>Maintainability/Supportability Requirements</a:t>
                      </a:r>
                      <a:endParaRPr lang="en-US" dirty="0"/>
                    </a:p>
                  </a:txBody>
                  <a:tcPr anchor="ctr"/>
                </a:tc>
                <a:tc>
                  <a:txBody>
                    <a:bodyPr/>
                    <a:lstStyle/>
                    <a:p>
                      <a:pPr algn="ctr"/>
                      <a:r>
                        <a:rPr lang="en-US" dirty="0" smtClean="0"/>
                        <a:t>The system itself calculate the efficiency and the low percentage will get rejected by the system while the high efficiency percentage will be detected by the system.</a:t>
                      </a:r>
                      <a:endParaRPr lang="en-US" dirty="0"/>
                    </a:p>
                  </a:txBody>
                  <a:tcPr anchor="ctr"/>
                </a:tc>
                <a:extLst>
                  <a:ext uri="{0D108BD9-81ED-4DB2-BD59-A6C34878D82A}">
                    <a16:rowId xmlns:a16="http://schemas.microsoft.com/office/drawing/2014/main" val="2518771499"/>
                  </a:ext>
                </a:extLst>
              </a:tr>
              <a:tr h="370840">
                <a:tc>
                  <a:txBody>
                    <a:bodyPr/>
                    <a:lstStyle/>
                    <a:p>
                      <a:pPr algn="ctr"/>
                      <a:r>
                        <a:rPr lang="en-US" dirty="0" smtClean="0"/>
                        <a:t>Portability Requirements</a:t>
                      </a:r>
                      <a:endParaRPr lang="en-US" dirty="0"/>
                    </a:p>
                  </a:txBody>
                  <a:tcPr anchor="ctr"/>
                </a:tc>
                <a:tc>
                  <a:txBody>
                    <a:bodyPr/>
                    <a:lstStyle/>
                    <a:p>
                      <a:pPr algn="ctr"/>
                      <a:r>
                        <a:rPr lang="en-US" dirty="0" smtClean="0"/>
                        <a:t>The system will be portable as long as the hardware/software requirements met.</a:t>
                      </a:r>
                      <a:endParaRPr lang="en-US" dirty="0"/>
                    </a:p>
                  </a:txBody>
                  <a:tcPr anchor="ctr"/>
                </a:tc>
                <a:extLst>
                  <a:ext uri="{0D108BD9-81ED-4DB2-BD59-A6C34878D82A}">
                    <a16:rowId xmlns:a16="http://schemas.microsoft.com/office/drawing/2014/main" val="250319457"/>
                  </a:ext>
                </a:extLst>
              </a:tr>
              <a:tr h="370840">
                <a:tc>
                  <a:txBody>
                    <a:bodyPr/>
                    <a:lstStyle/>
                    <a:p>
                      <a:pPr algn="ctr"/>
                      <a:r>
                        <a:rPr lang="en-US" dirty="0" smtClean="0"/>
                        <a:t>Efficiency Requirements</a:t>
                      </a:r>
                      <a:endParaRPr lang="en-US" dirty="0"/>
                    </a:p>
                  </a:txBody>
                  <a:tcPr anchor="ctr"/>
                </a:tc>
                <a:tc>
                  <a:txBody>
                    <a:bodyPr/>
                    <a:lstStyle/>
                    <a:p>
                      <a:pPr algn="ctr"/>
                      <a:r>
                        <a:rPr lang="en-US" dirty="0" smtClean="0"/>
                        <a:t>The efficiency of the system will be affected by the change in Hardware. </a:t>
                      </a:r>
                    </a:p>
                    <a:p>
                      <a:pPr algn="ctr"/>
                      <a:r>
                        <a:rPr lang="en-US" dirty="0" smtClean="0"/>
                        <a:t>Better Hardware = Better speed and efficiency</a:t>
                      </a:r>
                      <a:endParaRPr lang="en-US" dirty="0"/>
                    </a:p>
                  </a:txBody>
                  <a:tcPr anchor="ctr"/>
                </a:tc>
                <a:extLst>
                  <a:ext uri="{0D108BD9-81ED-4DB2-BD59-A6C34878D82A}">
                    <a16:rowId xmlns:a16="http://schemas.microsoft.com/office/drawing/2014/main" val="2725317798"/>
                  </a:ext>
                </a:extLst>
              </a:tr>
              <a:tr h="370840">
                <a:tc>
                  <a:txBody>
                    <a:bodyPr/>
                    <a:lstStyle/>
                    <a:p>
                      <a:pPr algn="ctr"/>
                      <a:r>
                        <a:rPr lang="en-US" dirty="0" smtClean="0"/>
                        <a:t>Domain Requirements</a:t>
                      </a:r>
                      <a:endParaRPr lang="en-US" dirty="0"/>
                    </a:p>
                  </a:txBody>
                  <a:tcPr anchor="ctr"/>
                </a:tc>
                <a:tc>
                  <a:txBody>
                    <a:bodyPr/>
                    <a:lstStyle/>
                    <a:p>
                      <a:pPr algn="ctr"/>
                      <a:r>
                        <a:rPr lang="en-US" dirty="0" smtClean="0"/>
                        <a:t>Availability: This deep surveillance system will only run when the central system/network/cameras are available</a:t>
                      </a:r>
                      <a:endParaRPr lang="en-US" dirty="0"/>
                    </a:p>
                  </a:txBody>
                  <a:tcPr anchor="ctr"/>
                </a:tc>
                <a:extLst>
                  <a:ext uri="{0D108BD9-81ED-4DB2-BD59-A6C34878D82A}">
                    <a16:rowId xmlns:a16="http://schemas.microsoft.com/office/drawing/2014/main" val="1627637854"/>
                  </a:ext>
                </a:extLst>
              </a:tr>
            </a:tbl>
          </a:graphicData>
        </a:graphic>
      </p:graphicFrame>
    </p:spTree>
    <p:extLst>
      <p:ext uri="{BB962C8B-B14F-4D97-AF65-F5344CB8AC3E}">
        <p14:creationId xmlns:p14="http://schemas.microsoft.com/office/powerpoint/2010/main" val="4092083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a:t>
            </a:r>
          </a:p>
        </p:txBody>
      </p:sp>
      <p:sp>
        <p:nvSpPr>
          <p:cNvPr id="3" name="Content Placeholder 2"/>
          <p:cNvSpPr>
            <a:spLocks noGrp="1"/>
          </p:cNvSpPr>
          <p:nvPr>
            <p:ph idx="1"/>
          </p:nvPr>
        </p:nvSpPr>
        <p:spPr/>
        <p:txBody>
          <a:bodyPr>
            <a:normAutofit/>
          </a:bodyPr>
          <a:lstStyle/>
          <a:p>
            <a:r>
              <a:rPr lang="en-US" dirty="0"/>
              <a:t>Architecture Design</a:t>
            </a:r>
          </a:p>
          <a:p>
            <a:r>
              <a:rPr lang="en-US" dirty="0"/>
              <a:t>Entity Relationship Diagram</a:t>
            </a:r>
          </a:p>
          <a:p>
            <a:r>
              <a:rPr lang="en-US" dirty="0"/>
              <a:t>Class Diagram</a:t>
            </a:r>
          </a:p>
          <a:p>
            <a:r>
              <a:rPr lang="en-US" dirty="0"/>
              <a:t>Sequence / Collaboration Diagram</a:t>
            </a:r>
          </a:p>
          <a:p>
            <a:r>
              <a:rPr lang="en-US" dirty="0"/>
              <a:t>Activity Diagram</a:t>
            </a:r>
          </a:p>
          <a:p>
            <a:endParaRPr lang="en-US" dirty="0"/>
          </a:p>
        </p:txBody>
      </p:sp>
    </p:spTree>
    <p:extLst>
      <p:ext uri="{BB962C8B-B14F-4D97-AF65-F5344CB8AC3E}">
        <p14:creationId xmlns:p14="http://schemas.microsoft.com/office/powerpoint/2010/main" val="648308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7DA3-6EDD-489E-8538-415BA984418A}"/>
              </a:ext>
            </a:extLst>
          </p:cNvPr>
          <p:cNvSpPr>
            <a:spLocks noGrp="1"/>
          </p:cNvSpPr>
          <p:nvPr>
            <p:ph type="title"/>
          </p:nvPr>
        </p:nvSpPr>
        <p:spPr/>
        <p:txBody>
          <a:bodyPr>
            <a:normAutofit/>
          </a:bodyPr>
          <a:lstStyle/>
          <a:p>
            <a:r>
              <a:rPr lang="en-US" dirty="0"/>
              <a:t>Architecture Design</a:t>
            </a:r>
          </a:p>
        </p:txBody>
      </p:sp>
      <p:pic>
        <p:nvPicPr>
          <p:cNvPr id="3" name="Picture 2" descr="Copy of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31" y="1245734"/>
            <a:ext cx="7246711" cy="547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267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681E-BC9E-4771-9AD9-886C04812DBB}"/>
              </a:ext>
            </a:extLst>
          </p:cNvPr>
          <p:cNvSpPr>
            <a:spLocks noGrp="1"/>
          </p:cNvSpPr>
          <p:nvPr>
            <p:ph type="title"/>
          </p:nvPr>
        </p:nvSpPr>
        <p:spPr/>
        <p:txBody>
          <a:bodyPr/>
          <a:lstStyle/>
          <a:p>
            <a:r>
              <a:rPr lang="en-US" dirty="0"/>
              <a:t>Entity Relationship Diagram</a:t>
            </a:r>
          </a:p>
        </p:txBody>
      </p:sp>
      <p:pic>
        <p:nvPicPr>
          <p:cNvPr id="3" name="Picture 2" descr="Copy of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2" y="1358628"/>
            <a:ext cx="10756596" cy="521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93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1659-8479-4791-B021-F530DA25AB66}"/>
              </a:ext>
            </a:extLst>
          </p:cNvPr>
          <p:cNvSpPr>
            <a:spLocks noGrp="1"/>
          </p:cNvSpPr>
          <p:nvPr>
            <p:ph type="title"/>
          </p:nvPr>
        </p:nvSpPr>
        <p:spPr/>
        <p:txBody>
          <a:bodyPr>
            <a:normAutofit/>
          </a:bodyPr>
          <a:lstStyle/>
          <a:p>
            <a:r>
              <a:rPr lang="en-US" dirty="0"/>
              <a:t>Class Diagram</a:t>
            </a:r>
          </a:p>
        </p:txBody>
      </p:sp>
      <p:pic>
        <p:nvPicPr>
          <p:cNvPr id="3" name="Picture 2" descr="Copy of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844" y="1319394"/>
            <a:ext cx="4529635" cy="550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066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FDCE-058A-41BD-BBCF-11B1E60F55D0}"/>
              </a:ext>
            </a:extLst>
          </p:cNvPr>
          <p:cNvSpPr>
            <a:spLocks noGrp="1"/>
          </p:cNvSpPr>
          <p:nvPr>
            <p:ph type="title"/>
          </p:nvPr>
        </p:nvSpPr>
        <p:spPr/>
        <p:txBody>
          <a:bodyPr>
            <a:normAutofit/>
          </a:bodyPr>
          <a:lstStyle/>
          <a:p>
            <a:r>
              <a:rPr lang="en-US" dirty="0"/>
              <a:t>Sequence / Collaboration Diagram</a:t>
            </a:r>
          </a:p>
        </p:txBody>
      </p:sp>
      <p:pic>
        <p:nvPicPr>
          <p:cNvPr id="3" name="Picture 2" descr="Copy of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187" y="1273447"/>
            <a:ext cx="5888173" cy="533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743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1EB9-8A3D-4866-9CB8-47C5C73CB0F7}"/>
              </a:ext>
            </a:extLst>
          </p:cNvPr>
          <p:cNvSpPr>
            <a:spLocks noGrp="1"/>
          </p:cNvSpPr>
          <p:nvPr>
            <p:ph type="title"/>
          </p:nvPr>
        </p:nvSpPr>
        <p:spPr/>
        <p:txBody>
          <a:bodyPr>
            <a:normAutofit/>
          </a:bodyPr>
          <a:lstStyle/>
          <a:p>
            <a:r>
              <a:rPr lang="en-US" dirty="0"/>
              <a:t>Activity Diagram</a:t>
            </a:r>
          </a:p>
        </p:txBody>
      </p:sp>
      <p:sp>
        <p:nvSpPr>
          <p:cNvPr id="5" name="Title 1">
            <a:extLst>
              <a:ext uri="{FF2B5EF4-FFF2-40B4-BE49-F238E27FC236}">
                <a16:creationId xmlns:a16="http://schemas.microsoft.com/office/drawing/2014/main" id="{0D711EB9-8A3D-4866-9CB8-47C5C73CB0F7}"/>
              </a:ext>
            </a:extLst>
          </p:cNvPr>
          <p:cNvSpPr txBox="1">
            <a:spLocks/>
          </p:cNvSpPr>
          <p:nvPr/>
        </p:nvSpPr>
        <p:spPr>
          <a:xfrm>
            <a:off x="6370320" y="1405746"/>
            <a:ext cx="2878183" cy="5064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dirty="0" smtClean="0"/>
              <a:t>Zoom in view</a:t>
            </a:r>
            <a:endParaRPr lang="en-US" sz="2800" dirty="0"/>
          </a:p>
        </p:txBody>
      </p:sp>
      <p:sp>
        <p:nvSpPr>
          <p:cNvPr id="8" name="Title 1">
            <a:extLst>
              <a:ext uri="{FF2B5EF4-FFF2-40B4-BE49-F238E27FC236}">
                <a16:creationId xmlns:a16="http://schemas.microsoft.com/office/drawing/2014/main" id="{0D711EB9-8A3D-4866-9CB8-47C5C73CB0F7}"/>
              </a:ext>
            </a:extLst>
          </p:cNvPr>
          <p:cNvSpPr txBox="1">
            <a:spLocks/>
          </p:cNvSpPr>
          <p:nvPr/>
        </p:nvSpPr>
        <p:spPr>
          <a:xfrm>
            <a:off x="985732" y="1405745"/>
            <a:ext cx="1410788" cy="5064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Segoe UI Light" panose="020B0502040204020203" pitchFamily="34" charset="0"/>
                <a:ea typeface="+mj-ea"/>
                <a:cs typeface="Segoe UI Light" panose="020B0502040204020203" pitchFamily="34" charset="0"/>
              </a:defRPr>
            </a:lvl1pPr>
          </a:lstStyle>
          <a:p>
            <a:r>
              <a:rPr lang="en-US" sz="2400" dirty="0" smtClean="0"/>
              <a:t>Full View</a:t>
            </a:r>
            <a:endParaRPr lang="en-US" sz="2400" dirty="0"/>
          </a:p>
        </p:txBody>
      </p:sp>
      <p:pic>
        <p:nvPicPr>
          <p:cNvPr id="4"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91" y="1912216"/>
            <a:ext cx="2264743" cy="461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4"/>
          <p:cNvPicPr>
            <a:picLocks noChangeAspect="1" noChangeArrowheads="1"/>
          </p:cNvPicPr>
          <p:nvPr/>
        </p:nvPicPr>
        <p:blipFill rotWithShape="1">
          <a:blip r:embed="rId2">
            <a:extLst>
              <a:ext uri="{28A0092B-C50C-407E-A947-70E740481C1C}">
                <a14:useLocalDpi xmlns:a14="http://schemas.microsoft.com/office/drawing/2010/main" val="0"/>
              </a:ext>
            </a:extLst>
          </a:blip>
          <a:srcRect b="24604"/>
          <a:stretch/>
        </p:blipFill>
        <p:spPr bwMode="auto">
          <a:xfrm>
            <a:off x="4366834" y="1912216"/>
            <a:ext cx="3026743" cy="464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4"/>
          <p:cNvPicPr>
            <a:picLocks noChangeAspect="1" noChangeArrowheads="1"/>
          </p:cNvPicPr>
          <p:nvPr/>
        </p:nvPicPr>
        <p:blipFill rotWithShape="1">
          <a:blip r:embed="rId2">
            <a:extLst>
              <a:ext uri="{28A0092B-C50C-407E-A947-70E740481C1C}">
                <a14:useLocalDpi xmlns:a14="http://schemas.microsoft.com/office/drawing/2010/main" val="0"/>
              </a:ext>
            </a:extLst>
          </a:blip>
          <a:srcRect t="64078" b="-1"/>
          <a:stretch/>
        </p:blipFill>
        <p:spPr bwMode="auto">
          <a:xfrm>
            <a:off x="7654320" y="1912216"/>
            <a:ext cx="3227040" cy="235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0D711EB9-8A3D-4866-9CB8-47C5C73CB0F7}"/>
              </a:ext>
            </a:extLst>
          </p:cNvPr>
          <p:cNvSpPr txBox="1">
            <a:spLocks/>
          </p:cNvSpPr>
          <p:nvPr/>
        </p:nvSpPr>
        <p:spPr>
          <a:xfrm>
            <a:off x="4622075" y="5185954"/>
            <a:ext cx="694509" cy="3794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smtClean="0"/>
              <a:t>Get</a:t>
            </a:r>
            <a:endParaRPr lang="en-US" sz="1200" b="1" dirty="0"/>
          </a:p>
        </p:txBody>
      </p:sp>
    </p:spTree>
    <p:extLst>
      <p:ext uri="{BB962C8B-B14F-4D97-AF65-F5344CB8AC3E}">
        <p14:creationId xmlns:p14="http://schemas.microsoft.com/office/powerpoint/2010/main" val="2858021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dirty="0"/>
              <a:t>Project Team</a:t>
            </a:r>
          </a:p>
        </p:txBody>
      </p:sp>
      <p:sp>
        <p:nvSpPr>
          <p:cNvPr id="3075" name="Content Placeholder 2"/>
          <p:cNvSpPr>
            <a:spLocks noGrp="1"/>
          </p:cNvSpPr>
          <p:nvPr>
            <p:ph idx="1"/>
          </p:nvPr>
        </p:nvSpPr>
        <p:spPr/>
        <p:txBody>
          <a:bodyPr/>
          <a:lstStyle/>
          <a:p>
            <a:pPr eaLnBrk="1" hangingPunct="1"/>
            <a:r>
              <a:rPr lang="en-US" dirty="0" smtClean="0"/>
              <a:t>Muhammad </a:t>
            </a:r>
            <a:r>
              <a:rPr lang="en-US" dirty="0" err="1" smtClean="0"/>
              <a:t>Abuzar</a:t>
            </a:r>
            <a:r>
              <a:rPr lang="en-US" dirty="0" smtClean="0"/>
              <a:t> (Roll # BCSM-F18-04)</a:t>
            </a:r>
            <a:endParaRPr lang="en-US" dirty="0"/>
          </a:p>
          <a:p>
            <a:r>
              <a:rPr lang="en-US" dirty="0" err="1"/>
              <a:t>Sheza</a:t>
            </a:r>
            <a:r>
              <a:rPr lang="en-US" dirty="0"/>
              <a:t> Ahmad (Roll # </a:t>
            </a:r>
            <a:r>
              <a:rPr lang="en-US" dirty="0" smtClean="0"/>
              <a:t>BCSM-S19-051</a:t>
            </a:r>
            <a:r>
              <a:rPr lang="en-US" dirty="0"/>
              <a:t>)</a:t>
            </a:r>
          </a:p>
          <a:p>
            <a:r>
              <a:rPr lang="en-US" dirty="0" err="1"/>
              <a:t>Rida</a:t>
            </a:r>
            <a:r>
              <a:rPr lang="en-US" dirty="0"/>
              <a:t> </a:t>
            </a:r>
            <a:r>
              <a:rPr lang="en-US" dirty="0" smtClean="0"/>
              <a:t>Fatima (</a:t>
            </a:r>
            <a:r>
              <a:rPr lang="en-US" dirty="0"/>
              <a:t>Roll # </a:t>
            </a:r>
            <a:r>
              <a:rPr lang="en-US" dirty="0" smtClean="0"/>
              <a:t>BCSM-S19-012</a:t>
            </a:r>
            <a:r>
              <a:rPr lang="en-US" dirty="0"/>
              <a:t>)</a:t>
            </a:r>
          </a:p>
          <a:p>
            <a:pPr eaLnBrk="1" hangingPunct="1"/>
            <a:endParaRPr lang="en-US" dirty="0"/>
          </a:p>
          <a:p>
            <a:pPr eaLnBrk="1" hangingPunct="1"/>
            <a:r>
              <a:rPr lang="en-US" dirty="0"/>
              <a:t>Supervisor: </a:t>
            </a:r>
            <a:r>
              <a:rPr lang="en-US" dirty="0" smtClean="0"/>
              <a:t>Sir </a:t>
            </a:r>
            <a:r>
              <a:rPr lang="en-US" dirty="0" err="1" smtClean="0"/>
              <a:t>Rizwan</a:t>
            </a:r>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2875889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528452" y="1371600"/>
            <a:ext cx="5918266" cy="4805363"/>
          </a:xfrm>
        </p:spPr>
        <p:txBody>
          <a:bodyPr>
            <a:normAutofit/>
          </a:bodyPr>
          <a:lstStyle/>
          <a:p>
            <a:r>
              <a:rPr lang="en-US" dirty="0"/>
              <a:t>Development Tools &amp; </a:t>
            </a:r>
            <a:r>
              <a:rPr lang="en-US" dirty="0" smtClean="0"/>
              <a:t>Technologies</a:t>
            </a:r>
          </a:p>
          <a:p>
            <a:pPr marL="457200" lvl="1" indent="0">
              <a:buNone/>
            </a:pPr>
            <a:r>
              <a:rPr lang="en-US" sz="2000" b="1" u="sng" dirty="0"/>
              <a:t>Tools:</a:t>
            </a:r>
          </a:p>
          <a:p>
            <a:pPr lvl="1"/>
            <a:r>
              <a:rPr lang="en-US" sz="2000" dirty="0" err="1"/>
              <a:t>Pycharm</a:t>
            </a:r>
            <a:r>
              <a:rPr lang="en-US" sz="2000" dirty="0" smtClean="0"/>
              <a:t>, </a:t>
            </a:r>
            <a:r>
              <a:rPr lang="en-US" sz="2000" dirty="0"/>
              <a:t>Google </a:t>
            </a:r>
            <a:r>
              <a:rPr lang="en-US" sz="2000" dirty="0" err="1"/>
              <a:t>Colab</a:t>
            </a:r>
            <a:endParaRPr lang="en-US" sz="2000" dirty="0"/>
          </a:p>
          <a:p>
            <a:pPr marL="457200" lvl="1" indent="0">
              <a:buNone/>
            </a:pPr>
            <a:r>
              <a:rPr lang="en-US" sz="2000" b="1" u="sng" dirty="0"/>
              <a:t>Languages:</a:t>
            </a:r>
          </a:p>
          <a:p>
            <a:pPr lvl="1"/>
            <a:r>
              <a:rPr lang="en-US" sz="2000" dirty="0" smtClean="0"/>
              <a:t>PYTHON</a:t>
            </a:r>
            <a:endParaRPr lang="en-US" sz="2000" dirty="0" smtClean="0"/>
          </a:p>
          <a:p>
            <a:r>
              <a:rPr lang="en-US" dirty="0" smtClean="0"/>
              <a:t>Best </a:t>
            </a:r>
            <a:r>
              <a:rPr lang="en-US" dirty="0"/>
              <a:t>Practices / Coding </a:t>
            </a:r>
            <a:r>
              <a:rPr lang="en-US" dirty="0" smtClean="0"/>
              <a:t>Standards</a:t>
            </a:r>
          </a:p>
          <a:p>
            <a:pPr marL="457200" lvl="1" indent="0">
              <a:buNone/>
            </a:pPr>
            <a:r>
              <a:rPr lang="en-US" sz="2000" dirty="0"/>
              <a:t>•	Writing comments and documentation.</a:t>
            </a:r>
          </a:p>
          <a:p>
            <a:pPr marL="457200" lvl="1" indent="0">
              <a:buNone/>
            </a:pPr>
            <a:r>
              <a:rPr lang="en-US" sz="2000" dirty="0"/>
              <a:t>•	Writing readable yet efficient code.</a:t>
            </a:r>
          </a:p>
          <a:p>
            <a:pPr marL="457200" lvl="1" indent="0">
              <a:buNone/>
            </a:pPr>
            <a:r>
              <a:rPr lang="en-US" sz="2000" dirty="0"/>
              <a:t>•	Using helper methods</a:t>
            </a:r>
            <a:r>
              <a:rPr lang="en-US" sz="2000" dirty="0" smtClean="0"/>
              <a:t>.</a:t>
            </a:r>
            <a:endParaRPr lang="en-US" sz="2000" dirty="0"/>
          </a:p>
        </p:txBody>
      </p:sp>
      <p:sp>
        <p:nvSpPr>
          <p:cNvPr id="5" name="Content Placeholder 2"/>
          <p:cNvSpPr txBox="1">
            <a:spLocks/>
          </p:cNvSpPr>
          <p:nvPr/>
        </p:nvSpPr>
        <p:spPr>
          <a:xfrm>
            <a:off x="6576560" y="1343891"/>
            <a:ext cx="5573883" cy="48053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0"/>
              </a:spcBef>
              <a:spcAft>
                <a:spcPts val="600"/>
              </a:spcAft>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600"/>
              </a:spcAft>
              <a:buSzPct val="90000"/>
              <a:buFont typeface="Wingdings" panose="05000000000000000000" pitchFamily="2" charset="2"/>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600"/>
              </a:spcAft>
              <a:buFont typeface="Courier New" panose="02070309020205020404" pitchFamily="49" charset="0"/>
              <a:buChar char="o"/>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600"/>
              </a:spcAft>
              <a:buFont typeface="Calibri" panose="020F050202020403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300" dirty="0" smtClean="0"/>
              <a:t>Libraries / Components / Web Services</a:t>
            </a:r>
          </a:p>
          <a:p>
            <a:pPr marL="0" indent="0">
              <a:buNone/>
            </a:pPr>
            <a:r>
              <a:rPr lang="en-US" sz="2200" b="1" u="sng" dirty="0"/>
              <a:t>Components:</a:t>
            </a:r>
            <a:endParaRPr lang="en-US" sz="2200" u="sng" dirty="0"/>
          </a:p>
          <a:p>
            <a:pPr lvl="0"/>
            <a:r>
              <a:rPr lang="en-US" sz="2200" dirty="0" smtClean="0"/>
              <a:t>Cameras </a:t>
            </a:r>
            <a:r>
              <a:rPr lang="en-US" sz="2200" dirty="0"/>
              <a:t>for the live detection system.</a:t>
            </a:r>
          </a:p>
          <a:p>
            <a:pPr lvl="0"/>
            <a:r>
              <a:rPr lang="en-US" sz="2200" dirty="0"/>
              <a:t>Personal Computer (PC) for the secure campus system to run.</a:t>
            </a:r>
          </a:p>
          <a:p>
            <a:pPr marL="0" indent="0">
              <a:buNone/>
            </a:pPr>
            <a:r>
              <a:rPr lang="en-US" sz="2200" b="1" u="sng" dirty="0"/>
              <a:t>Libraries:</a:t>
            </a:r>
            <a:endParaRPr lang="en-US" sz="2200" u="sng" dirty="0"/>
          </a:p>
          <a:p>
            <a:pPr lvl="0"/>
            <a:r>
              <a:rPr lang="en-US" sz="2200" dirty="0" err="1" smtClean="0"/>
              <a:t>OpenCV</a:t>
            </a:r>
            <a:r>
              <a:rPr lang="en-US" sz="2200" dirty="0" smtClean="0"/>
              <a:t>, </a:t>
            </a:r>
            <a:r>
              <a:rPr lang="en-US" sz="2200" dirty="0" err="1" smtClean="0"/>
              <a:t>TensorFlow</a:t>
            </a:r>
            <a:r>
              <a:rPr lang="en-US" sz="2200" dirty="0" smtClean="0"/>
              <a:t>, </a:t>
            </a:r>
            <a:r>
              <a:rPr lang="en-US" sz="2200" dirty="0" err="1" smtClean="0"/>
              <a:t>keras</a:t>
            </a:r>
            <a:r>
              <a:rPr lang="en-US" sz="2200" dirty="0" smtClean="0"/>
              <a:t>, </a:t>
            </a:r>
            <a:r>
              <a:rPr lang="en-US" sz="2200" dirty="0" err="1" smtClean="0"/>
              <a:t>NumPy</a:t>
            </a:r>
            <a:endParaRPr lang="en-US" sz="2200" dirty="0"/>
          </a:p>
          <a:p>
            <a:pPr marL="0" indent="0">
              <a:buNone/>
            </a:pPr>
            <a:r>
              <a:rPr lang="en-US" sz="2200" b="1" dirty="0"/>
              <a:t>Web Services:</a:t>
            </a:r>
            <a:endParaRPr lang="en-US" sz="2200" dirty="0"/>
          </a:p>
          <a:p>
            <a:pPr lvl="0"/>
            <a:r>
              <a:rPr lang="en-US" sz="2200" dirty="0"/>
              <a:t>24-hour access to </a:t>
            </a:r>
            <a:r>
              <a:rPr lang="en-US" sz="2200" dirty="0" smtClean="0"/>
              <a:t>security, Efficient, Fast, Consistency</a:t>
            </a:r>
          </a:p>
          <a:p>
            <a:pPr marL="0" indent="0">
              <a:buNone/>
            </a:pPr>
            <a:endParaRPr lang="en-US" sz="2400" dirty="0" smtClean="0"/>
          </a:p>
          <a:p>
            <a:pPr marL="0" indent="0">
              <a:buFont typeface="Arial" panose="020B0604020202020204" pitchFamily="34" charset="0"/>
              <a:buNone/>
            </a:pPr>
            <a:endParaRPr lang="en-US" sz="2400" dirty="0"/>
          </a:p>
        </p:txBody>
      </p:sp>
      <p:cxnSp>
        <p:nvCxnSpPr>
          <p:cNvPr id="7" name="Straight Connector 6"/>
          <p:cNvCxnSpPr/>
          <p:nvPr/>
        </p:nvCxnSpPr>
        <p:spPr>
          <a:xfrm>
            <a:off x="6345383" y="1498055"/>
            <a:ext cx="0" cy="5011413"/>
          </a:xfrm>
          <a:prstGeom prst="line">
            <a:avLst/>
          </a:prstGeom>
          <a:ln>
            <a:solidFill>
              <a:srgbClr val="0082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283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Challenges</a:t>
            </a:r>
          </a:p>
        </p:txBody>
      </p:sp>
      <p:sp>
        <p:nvSpPr>
          <p:cNvPr id="10243" name="Content Placeholder 2"/>
          <p:cNvSpPr>
            <a:spLocks noGrp="1"/>
          </p:cNvSpPr>
          <p:nvPr>
            <p:ph idx="1"/>
          </p:nvPr>
        </p:nvSpPr>
        <p:spPr/>
        <p:txBody>
          <a:bodyPr/>
          <a:lstStyle/>
          <a:p>
            <a:r>
              <a:rPr lang="en-US" dirty="0"/>
              <a:t>Not enough training data.</a:t>
            </a:r>
          </a:p>
          <a:p>
            <a:r>
              <a:rPr lang="en-US" dirty="0"/>
              <a:t>Poor Quality of data</a:t>
            </a:r>
            <a:r>
              <a:rPr lang="en-US" dirty="0" smtClean="0"/>
              <a:t>.</a:t>
            </a:r>
            <a:endParaRPr lang="en-US" dirty="0"/>
          </a:p>
          <a:p>
            <a:r>
              <a:rPr lang="en-US" dirty="0"/>
              <a:t>Complex coding.</a:t>
            </a:r>
          </a:p>
          <a:p>
            <a:r>
              <a:rPr lang="en-US" dirty="0" smtClean="0"/>
              <a:t>Creating </a:t>
            </a:r>
            <a:r>
              <a:rPr lang="en-US" dirty="0" smtClean="0"/>
              <a:t>ML </a:t>
            </a:r>
            <a:r>
              <a:rPr lang="en-US" dirty="0"/>
              <a:t>Model.</a:t>
            </a:r>
          </a:p>
        </p:txBody>
      </p:sp>
    </p:spTree>
    <p:extLst>
      <p:ext uri="{BB962C8B-B14F-4D97-AF65-F5344CB8AC3E}">
        <p14:creationId xmlns:p14="http://schemas.microsoft.com/office/powerpoint/2010/main" val="3228394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Final Project</a:t>
            </a:r>
            <a:endParaRPr lang="en-US" dirty="0"/>
          </a:p>
        </p:txBody>
      </p:sp>
      <p:sp>
        <p:nvSpPr>
          <p:cNvPr id="10243" name="Content Placeholder 2"/>
          <p:cNvSpPr>
            <a:spLocks noGrp="1"/>
          </p:cNvSpPr>
          <p:nvPr>
            <p:ph idx="1"/>
          </p:nvPr>
        </p:nvSpPr>
        <p:spPr/>
        <p:txBody>
          <a:bodyPr/>
          <a:lstStyle/>
          <a:p>
            <a:pPr marL="0" indent="0" eaLnBrk="1" hangingPunct="1">
              <a:buNone/>
            </a:pPr>
            <a:r>
              <a:rPr lang="en-US" dirty="0" smtClean="0"/>
              <a:t>The </a:t>
            </a:r>
            <a:r>
              <a:rPr lang="en-US" dirty="0" smtClean="0"/>
              <a:t>Project </a:t>
            </a:r>
            <a:r>
              <a:rPr lang="en-US" dirty="0" smtClean="0"/>
              <a:t>has been created for </a:t>
            </a:r>
            <a:r>
              <a:rPr lang="en-US" dirty="0" smtClean="0"/>
              <a:t>using </a:t>
            </a:r>
            <a:r>
              <a:rPr lang="en-US" dirty="0" smtClean="0"/>
              <a:t>Python and </a:t>
            </a:r>
            <a:r>
              <a:rPr lang="en-US" dirty="0" err="1" smtClean="0"/>
              <a:t>Pycharm</a:t>
            </a:r>
            <a:r>
              <a:rPr lang="en-US" dirty="0" smtClean="0"/>
              <a:t> as IDE.</a:t>
            </a:r>
            <a:endParaRPr lang="en-US" dirty="0"/>
          </a:p>
        </p:txBody>
      </p:sp>
      <p:pic>
        <p:nvPicPr>
          <p:cNvPr id="1028" name="Picture 4" descr="Python (programming language) - Wikipedia"/>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402269" y="3635736"/>
            <a:ext cx="2056421" cy="2056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PyCharm Icon.svg - Wikimedia Comm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682222" y="3635736"/>
            <a:ext cx="2056421" cy="20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685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969D-9190-4B2A-ADB1-4A9EDF47228D}"/>
              </a:ext>
            </a:extLst>
          </p:cNvPr>
          <p:cNvSpPr>
            <a:spLocks noGrp="1"/>
          </p:cNvSpPr>
          <p:nvPr>
            <p:ph type="title"/>
          </p:nvPr>
        </p:nvSpPr>
        <p:spPr>
          <a:xfrm>
            <a:off x="838200" y="274320"/>
            <a:ext cx="10515600" cy="933043"/>
          </a:xfrm>
        </p:spPr>
        <p:txBody>
          <a:bodyPr/>
          <a:lstStyle/>
          <a:p>
            <a:r>
              <a:rPr lang="en-US" dirty="0"/>
              <a:t>Screenshots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082" y="1258212"/>
            <a:ext cx="2386421" cy="13413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081" y="4048620"/>
            <a:ext cx="2389225" cy="13428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680" y="5440954"/>
            <a:ext cx="2458596" cy="138188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2081" y="5440955"/>
            <a:ext cx="2458596" cy="138188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2081" y="2655053"/>
            <a:ext cx="2386421" cy="1341314"/>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565727" y="5377189"/>
            <a:ext cx="2332477" cy="1310994"/>
          </a:xfrm>
          <a:prstGeom prst="rect">
            <a:avLst/>
          </a:prstGeom>
        </p:spPr>
      </p:pic>
      <p:pic>
        <p:nvPicPr>
          <p:cNvPr id="15" name="Picture 1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587973" y="4026446"/>
            <a:ext cx="2310231" cy="129849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6865" y="2640733"/>
            <a:ext cx="2372449" cy="1333461"/>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56865" y="1243892"/>
            <a:ext cx="2392248" cy="1344589"/>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494" y="1296143"/>
            <a:ext cx="2475050" cy="1197605"/>
          </a:xfrm>
          <a:prstGeom prst="rect">
            <a:avLst/>
          </a:prstGeom>
        </p:spPr>
      </p:pic>
      <p:pic>
        <p:nvPicPr>
          <p:cNvPr id="19" name="Picture 18"/>
          <p:cNvPicPr>
            <a:picLocks noChangeAspect="1"/>
          </p:cNvPicPr>
          <p:nvPr/>
        </p:nvPicPr>
        <p:blipFill>
          <a:blip r:embed="rId12"/>
          <a:stretch>
            <a:fillRect/>
          </a:stretch>
        </p:blipFill>
        <p:spPr>
          <a:xfrm>
            <a:off x="3395167" y="1296143"/>
            <a:ext cx="1403772" cy="1642382"/>
          </a:xfrm>
          <a:prstGeom prst="rect">
            <a:avLst/>
          </a:prstGeom>
        </p:spPr>
      </p:pic>
      <p:pic>
        <p:nvPicPr>
          <p:cNvPr id="20" name="Picture 19"/>
          <p:cNvPicPr>
            <a:picLocks noChangeAspect="1"/>
          </p:cNvPicPr>
          <p:nvPr/>
        </p:nvPicPr>
        <p:blipFill>
          <a:blip r:embed="rId13"/>
          <a:stretch>
            <a:fillRect/>
          </a:stretch>
        </p:blipFill>
        <p:spPr>
          <a:xfrm>
            <a:off x="5119435" y="1281908"/>
            <a:ext cx="1405979" cy="1642382"/>
          </a:xfrm>
          <a:prstGeom prst="rect">
            <a:avLst/>
          </a:prstGeom>
        </p:spPr>
      </p:pic>
      <p:pic>
        <p:nvPicPr>
          <p:cNvPr id="21" name="Picture 20"/>
          <p:cNvPicPr>
            <a:picLocks noChangeAspect="1"/>
          </p:cNvPicPr>
          <p:nvPr/>
        </p:nvPicPr>
        <p:blipFill>
          <a:blip r:embed="rId14"/>
          <a:stretch>
            <a:fillRect/>
          </a:stretch>
        </p:blipFill>
        <p:spPr>
          <a:xfrm>
            <a:off x="560431" y="2722927"/>
            <a:ext cx="2501176" cy="1772965"/>
          </a:xfrm>
          <a:prstGeom prst="rect">
            <a:avLst/>
          </a:prstGeom>
        </p:spPr>
      </p:pic>
      <p:pic>
        <p:nvPicPr>
          <p:cNvPr id="22" name="Picture 21"/>
          <p:cNvPicPr>
            <a:picLocks noChangeAspect="1"/>
          </p:cNvPicPr>
          <p:nvPr/>
        </p:nvPicPr>
        <p:blipFill>
          <a:blip r:embed="rId15"/>
          <a:stretch>
            <a:fillRect/>
          </a:stretch>
        </p:blipFill>
        <p:spPr>
          <a:xfrm>
            <a:off x="573494" y="4720065"/>
            <a:ext cx="2518381" cy="1982628"/>
          </a:xfrm>
          <a:prstGeom prst="rect">
            <a:avLst/>
          </a:prstGeom>
        </p:spPr>
      </p:pic>
      <p:pic>
        <p:nvPicPr>
          <p:cNvPr id="23" name="Picture 22"/>
          <p:cNvPicPr>
            <a:picLocks noChangeAspect="1"/>
          </p:cNvPicPr>
          <p:nvPr/>
        </p:nvPicPr>
        <p:blipFill>
          <a:blip r:embed="rId16"/>
          <a:stretch>
            <a:fillRect/>
          </a:stretch>
        </p:blipFill>
        <p:spPr>
          <a:xfrm>
            <a:off x="3333182" y="2954136"/>
            <a:ext cx="3192232" cy="2437374"/>
          </a:xfrm>
          <a:prstGeom prst="rect">
            <a:avLst/>
          </a:prstGeom>
        </p:spPr>
      </p:pic>
    </p:spTree>
    <p:extLst>
      <p:ext uri="{BB962C8B-B14F-4D97-AF65-F5344CB8AC3E}">
        <p14:creationId xmlns:p14="http://schemas.microsoft.com/office/powerpoint/2010/main" val="3759161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C69A-2D6F-4E40-B1C5-7A86FE927D36}"/>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FF2EE507-A0F5-4FAB-96CE-9826EC8E669A}"/>
              </a:ext>
            </a:extLst>
          </p:cNvPr>
          <p:cNvSpPr>
            <a:spLocks noGrp="1"/>
          </p:cNvSpPr>
          <p:nvPr>
            <p:ph idx="1"/>
          </p:nvPr>
        </p:nvSpPr>
        <p:spPr/>
        <p:txBody>
          <a:bodyPr/>
          <a:lstStyle/>
          <a:p>
            <a:r>
              <a:rPr lang="en-US" dirty="0" smtClean="0"/>
              <a:t>Link to report</a:t>
            </a:r>
          </a:p>
          <a:p>
            <a:r>
              <a:rPr lang="en-US" dirty="0">
                <a:hlinkClick r:id="rId2"/>
              </a:rPr>
              <a:t>https://</a:t>
            </a:r>
            <a:r>
              <a:rPr lang="en-US" dirty="0" smtClean="0">
                <a:hlinkClick r:id="rId2"/>
              </a:rPr>
              <a:t>drive.google.com/file/d/19-VsLswbl7CsrFH5wwqHD-GaaPvT9KEf/view?usp=sharing</a:t>
            </a:r>
            <a:endParaRPr lang="en-US" dirty="0" smtClean="0"/>
          </a:p>
          <a:p>
            <a:endParaRPr lang="en-US" dirty="0"/>
          </a:p>
        </p:txBody>
      </p:sp>
    </p:spTree>
    <p:extLst>
      <p:ext uri="{BB962C8B-B14F-4D97-AF65-F5344CB8AC3E}">
        <p14:creationId xmlns:p14="http://schemas.microsoft.com/office/powerpoint/2010/main" val="1549034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t>Table of Content</a:t>
            </a:r>
          </a:p>
        </p:txBody>
      </p:sp>
      <p:sp>
        <p:nvSpPr>
          <p:cNvPr id="4099" name="Content Placeholder 2"/>
          <p:cNvSpPr>
            <a:spLocks noGrp="1"/>
          </p:cNvSpPr>
          <p:nvPr>
            <p:ph idx="1"/>
          </p:nvPr>
        </p:nvSpPr>
        <p:spPr>
          <a:xfrm>
            <a:off x="496389" y="1302325"/>
            <a:ext cx="11207931" cy="5486400"/>
          </a:xfrm>
        </p:spPr>
        <p:txBody>
          <a:bodyPr>
            <a:normAutofit fontScale="92500" lnSpcReduction="10000"/>
          </a:bodyPr>
          <a:lstStyle/>
          <a:p>
            <a:r>
              <a:rPr lang="en-US" dirty="0"/>
              <a:t>Introduction &amp; Background</a:t>
            </a:r>
          </a:p>
          <a:p>
            <a:r>
              <a:rPr lang="en-US" dirty="0"/>
              <a:t>Problem Statement</a:t>
            </a:r>
          </a:p>
          <a:p>
            <a:r>
              <a:rPr lang="en-US" dirty="0"/>
              <a:t>Solution</a:t>
            </a:r>
          </a:p>
          <a:p>
            <a:r>
              <a:rPr lang="en-US" dirty="0"/>
              <a:t>Features and Scope</a:t>
            </a:r>
          </a:p>
          <a:p>
            <a:r>
              <a:rPr lang="en-US" dirty="0"/>
              <a:t>Requirements</a:t>
            </a:r>
          </a:p>
          <a:p>
            <a:r>
              <a:rPr lang="en-US" dirty="0"/>
              <a:t>Use Case Diagram</a:t>
            </a:r>
          </a:p>
          <a:p>
            <a:r>
              <a:rPr lang="en-US" dirty="0"/>
              <a:t>Functional Requirements</a:t>
            </a:r>
          </a:p>
          <a:p>
            <a:r>
              <a:rPr lang="en-US" dirty="0"/>
              <a:t>Non Functional Requirements</a:t>
            </a:r>
          </a:p>
          <a:p>
            <a:r>
              <a:rPr lang="en-US" dirty="0"/>
              <a:t>System Design (Architecture, ERD, Class, Sequence, and Activity Diagram)</a:t>
            </a:r>
          </a:p>
          <a:p>
            <a:r>
              <a:rPr lang="en-US" dirty="0"/>
              <a:t>Implementation</a:t>
            </a:r>
          </a:p>
          <a:p>
            <a:r>
              <a:rPr lang="en-US" dirty="0"/>
              <a:t>Challenges</a:t>
            </a:r>
          </a:p>
          <a:p>
            <a:r>
              <a:rPr lang="en-US" dirty="0"/>
              <a:t>Prototype &amp; </a:t>
            </a:r>
            <a:r>
              <a:rPr lang="en-US" dirty="0" smtClean="0"/>
              <a:t>Screenshots</a:t>
            </a:r>
            <a:endParaRPr lang="en-US" dirty="0"/>
          </a:p>
        </p:txBody>
      </p:sp>
    </p:spTree>
    <p:extLst>
      <p:ext uri="{BB962C8B-B14F-4D97-AF65-F5344CB8AC3E}">
        <p14:creationId xmlns:p14="http://schemas.microsoft.com/office/powerpoint/2010/main" val="1975039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2828-2378-410A-8302-2CFE7F8E36EE}"/>
              </a:ext>
            </a:extLst>
          </p:cNvPr>
          <p:cNvSpPr>
            <a:spLocks noGrp="1"/>
          </p:cNvSpPr>
          <p:nvPr>
            <p:ph type="title"/>
          </p:nvPr>
        </p:nvSpPr>
        <p:spPr/>
        <p:txBody>
          <a:bodyPr/>
          <a:lstStyle/>
          <a:p>
            <a:r>
              <a:rPr lang="en-US" dirty="0"/>
              <a:t>Introduction &amp; Background</a:t>
            </a:r>
          </a:p>
        </p:txBody>
      </p:sp>
      <p:sp>
        <p:nvSpPr>
          <p:cNvPr id="3" name="Content Placeholder 2">
            <a:extLst>
              <a:ext uri="{FF2B5EF4-FFF2-40B4-BE49-F238E27FC236}">
                <a16:creationId xmlns:a16="http://schemas.microsoft.com/office/drawing/2014/main" id="{C0978744-C176-4F6B-B20F-A9FB0996D576}"/>
              </a:ext>
            </a:extLst>
          </p:cNvPr>
          <p:cNvSpPr>
            <a:spLocks noGrp="1"/>
          </p:cNvSpPr>
          <p:nvPr>
            <p:ph idx="1"/>
          </p:nvPr>
        </p:nvSpPr>
        <p:spPr/>
        <p:txBody>
          <a:bodyPr>
            <a:normAutofit/>
          </a:bodyPr>
          <a:lstStyle/>
          <a:p>
            <a:r>
              <a:rPr lang="en-US" dirty="0"/>
              <a:t>Campus security is a </a:t>
            </a:r>
            <a:r>
              <a:rPr lang="en-US" dirty="0" smtClean="0"/>
              <a:t>major problem nowadays. </a:t>
            </a:r>
          </a:p>
          <a:p>
            <a:r>
              <a:rPr lang="en-US" dirty="0" smtClean="0"/>
              <a:t>Campuses </a:t>
            </a:r>
            <a:r>
              <a:rPr lang="en-US" dirty="0"/>
              <a:t>need to have the necessary security to proactively prevent any crimes and give everyone a sense of security. </a:t>
            </a:r>
            <a:endParaRPr lang="en-US" dirty="0" smtClean="0"/>
          </a:p>
          <a:p>
            <a:r>
              <a:rPr lang="en-US" dirty="0" smtClean="0"/>
              <a:t>With </a:t>
            </a:r>
            <a:r>
              <a:rPr lang="en-US" dirty="0"/>
              <a:t>efficient security </a:t>
            </a:r>
            <a:r>
              <a:rPr lang="en-US" dirty="0" smtClean="0"/>
              <a:t>system </a:t>
            </a:r>
            <a:r>
              <a:rPr lang="en-US" dirty="0"/>
              <a:t>in place, a university can prevent all kinds of </a:t>
            </a:r>
            <a:r>
              <a:rPr lang="en-US" dirty="0" smtClean="0"/>
              <a:t>violence, immoral</a:t>
            </a:r>
            <a:r>
              <a:rPr lang="en-US" dirty="0"/>
              <a:t> </a:t>
            </a:r>
            <a:r>
              <a:rPr lang="en-US" dirty="0" smtClean="0"/>
              <a:t>and illegal activities </a:t>
            </a:r>
            <a:r>
              <a:rPr lang="en-US" dirty="0"/>
              <a:t>on campus</a:t>
            </a:r>
            <a:r>
              <a:rPr lang="en-US" dirty="0" smtClean="0"/>
              <a:t>.</a:t>
            </a:r>
            <a:endParaRPr lang="en-US" dirty="0"/>
          </a:p>
          <a:p>
            <a:r>
              <a:rPr lang="en-US" dirty="0"/>
              <a:t>This is where Secure C</a:t>
            </a:r>
            <a:r>
              <a:rPr lang="en-US" dirty="0" smtClean="0"/>
              <a:t>ampus </a:t>
            </a:r>
            <a:r>
              <a:rPr lang="en-US" dirty="0"/>
              <a:t>comes in, where this system will be able to detect </a:t>
            </a:r>
            <a:r>
              <a:rPr lang="en-US" dirty="0" smtClean="0"/>
              <a:t>anomalies </a:t>
            </a:r>
            <a:r>
              <a:rPr lang="en-US" dirty="0"/>
              <a:t>on a live camera.</a:t>
            </a:r>
          </a:p>
        </p:txBody>
      </p:sp>
    </p:spTree>
    <p:extLst>
      <p:ext uri="{BB962C8B-B14F-4D97-AF65-F5344CB8AC3E}">
        <p14:creationId xmlns:p14="http://schemas.microsoft.com/office/powerpoint/2010/main" val="647292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a:t>Problem Statement</a:t>
            </a:r>
          </a:p>
        </p:txBody>
      </p:sp>
      <p:sp>
        <p:nvSpPr>
          <p:cNvPr id="6147" name="Content Placeholder 2"/>
          <p:cNvSpPr>
            <a:spLocks noGrp="1"/>
          </p:cNvSpPr>
          <p:nvPr>
            <p:ph idx="1"/>
          </p:nvPr>
        </p:nvSpPr>
        <p:spPr/>
        <p:txBody>
          <a:bodyPr/>
          <a:lstStyle/>
          <a:p>
            <a:pPr marL="0" indent="0" algn="just">
              <a:buNone/>
            </a:pPr>
            <a:r>
              <a:rPr lang="en-US" dirty="0" smtClean="0"/>
              <a:t>Campus </a:t>
            </a:r>
            <a:r>
              <a:rPr lang="en-US" dirty="0"/>
              <a:t>security is a significant issue today. Campuses need to have the necessary security to proactively prevent any crimes and give everyone a sense of security. Some students might fall victim to violence and harassment. Things like cigarettes, alcohol, drugs could befall into the hands of the students. Students could be the ones doing some suspicious activity. </a:t>
            </a:r>
          </a:p>
        </p:txBody>
      </p:sp>
    </p:spTree>
    <p:extLst>
      <p:ext uri="{BB962C8B-B14F-4D97-AF65-F5344CB8AC3E}">
        <p14:creationId xmlns:p14="http://schemas.microsoft.com/office/powerpoint/2010/main" val="465100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r>
              <a:rPr lang="en-US" dirty="0"/>
              <a:t>The aim of this project is live surveillance and to detect Violence and sexual harassment that some students fall victim to by using the AI system. </a:t>
            </a:r>
          </a:p>
          <a:p>
            <a:r>
              <a:rPr lang="en-US" dirty="0"/>
              <a:t>To detect things like cigarettes, alcohol, drug, or any other suspicious activity on live cameras available in the university</a:t>
            </a:r>
          </a:p>
          <a:p>
            <a:r>
              <a:rPr lang="en-US" dirty="0"/>
              <a:t>Inform the admin/security that suspicious activity has happened, so the quick action should be taken for the safety of the students.</a:t>
            </a:r>
          </a:p>
        </p:txBody>
      </p:sp>
    </p:spTree>
    <p:extLst>
      <p:ext uri="{BB962C8B-B14F-4D97-AF65-F5344CB8AC3E}">
        <p14:creationId xmlns:p14="http://schemas.microsoft.com/office/powerpoint/2010/main" val="2877915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BF5B-1469-4BE1-B878-2BAA1A815EFE}"/>
              </a:ext>
            </a:extLst>
          </p:cNvPr>
          <p:cNvSpPr>
            <a:spLocks noGrp="1"/>
          </p:cNvSpPr>
          <p:nvPr>
            <p:ph type="title"/>
          </p:nvPr>
        </p:nvSpPr>
        <p:spPr/>
        <p:txBody>
          <a:bodyPr/>
          <a:lstStyle/>
          <a:p>
            <a:r>
              <a:rPr lang="en-US" dirty="0"/>
              <a:t>Features and Scope</a:t>
            </a:r>
          </a:p>
        </p:txBody>
      </p:sp>
      <p:sp>
        <p:nvSpPr>
          <p:cNvPr id="3" name="Content Placeholder 2">
            <a:extLst>
              <a:ext uri="{FF2B5EF4-FFF2-40B4-BE49-F238E27FC236}">
                <a16:creationId xmlns:a16="http://schemas.microsoft.com/office/drawing/2014/main" id="{C1C85594-604F-4E9B-A695-37005054F62D}"/>
              </a:ext>
            </a:extLst>
          </p:cNvPr>
          <p:cNvSpPr>
            <a:spLocks noGrp="1"/>
          </p:cNvSpPr>
          <p:nvPr>
            <p:ph idx="1"/>
          </p:nvPr>
        </p:nvSpPr>
        <p:spPr/>
        <p:txBody>
          <a:bodyPr>
            <a:normAutofit lnSpcReduction="10000"/>
          </a:bodyPr>
          <a:lstStyle/>
          <a:p>
            <a:pPr marL="0" indent="0">
              <a:buNone/>
            </a:pPr>
            <a:r>
              <a:rPr lang="en-US" dirty="0"/>
              <a:t>Following are some of the features and goals of secure campus system:</a:t>
            </a:r>
          </a:p>
          <a:p>
            <a:pPr marL="0" indent="0">
              <a:buNone/>
            </a:pPr>
            <a:r>
              <a:rPr lang="en-US" dirty="0"/>
              <a:t>•	Sexual Harassment Detection</a:t>
            </a:r>
          </a:p>
          <a:p>
            <a:pPr marL="0" indent="0">
              <a:buNone/>
            </a:pPr>
            <a:r>
              <a:rPr lang="en-US" dirty="0"/>
              <a:t>•	Real-time Calamity </a:t>
            </a:r>
            <a:r>
              <a:rPr lang="en-US" dirty="0" smtClean="0"/>
              <a:t>Detection (Flood and Earthquake)</a:t>
            </a:r>
            <a:endParaRPr lang="en-US" dirty="0"/>
          </a:p>
          <a:p>
            <a:pPr marL="0" indent="0">
              <a:buNone/>
            </a:pPr>
            <a:r>
              <a:rPr lang="en-US" dirty="0"/>
              <a:t>•	Fire Detection</a:t>
            </a:r>
          </a:p>
          <a:p>
            <a:pPr marL="0" indent="0">
              <a:buNone/>
            </a:pPr>
            <a:r>
              <a:rPr lang="en-US" dirty="0"/>
              <a:t>•	Violence detection </a:t>
            </a:r>
          </a:p>
          <a:p>
            <a:pPr marL="0" indent="0">
              <a:buNone/>
            </a:pPr>
            <a:r>
              <a:rPr lang="en-US" dirty="0"/>
              <a:t>•	Theft detection</a:t>
            </a:r>
          </a:p>
          <a:p>
            <a:pPr marL="0" indent="0">
              <a:buNone/>
            </a:pPr>
            <a:r>
              <a:rPr lang="en-US" dirty="0"/>
              <a:t>•	Cigarettes detection</a:t>
            </a:r>
          </a:p>
          <a:p>
            <a:pPr marL="0" indent="0">
              <a:buNone/>
            </a:pPr>
            <a:r>
              <a:rPr lang="en-US" dirty="0"/>
              <a:t>•	Alcohol detection</a:t>
            </a:r>
          </a:p>
          <a:p>
            <a:pPr marL="0" indent="0">
              <a:buNone/>
            </a:pPr>
            <a:r>
              <a:rPr lang="en-US" dirty="0"/>
              <a:t>•	</a:t>
            </a:r>
            <a:r>
              <a:rPr lang="en-US" dirty="0" smtClean="0"/>
              <a:t>Drunk </a:t>
            </a:r>
            <a:r>
              <a:rPr lang="en-US" dirty="0"/>
              <a:t>Classification</a:t>
            </a:r>
          </a:p>
          <a:p>
            <a:pPr marL="0" indent="0">
              <a:buNone/>
            </a:pPr>
            <a:endParaRPr lang="en-US" dirty="0"/>
          </a:p>
        </p:txBody>
      </p:sp>
    </p:spTree>
    <p:extLst>
      <p:ext uri="{BB962C8B-B14F-4D97-AF65-F5344CB8AC3E}">
        <p14:creationId xmlns:p14="http://schemas.microsoft.com/office/powerpoint/2010/main" val="1169863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Elicitation Techniques / Tools</a:t>
            </a:r>
          </a:p>
          <a:p>
            <a:pPr lvl="1"/>
            <a:r>
              <a:rPr lang="en-US" dirty="0"/>
              <a:t>Interview</a:t>
            </a:r>
          </a:p>
          <a:p>
            <a:pPr lvl="1"/>
            <a:r>
              <a:rPr lang="en-US" dirty="0"/>
              <a:t>Document Analysis/Review</a:t>
            </a:r>
          </a:p>
          <a:p>
            <a:pPr lvl="1"/>
            <a:r>
              <a:rPr lang="en-US" dirty="0"/>
              <a:t>Brainstorming</a:t>
            </a:r>
          </a:p>
          <a:p>
            <a:pPr lvl="1"/>
            <a:r>
              <a:rPr lang="en-US" dirty="0" smtClean="0"/>
              <a:t>Observation</a:t>
            </a:r>
          </a:p>
          <a:p>
            <a:r>
              <a:rPr lang="en-US" dirty="0" smtClean="0"/>
              <a:t>Specification </a:t>
            </a:r>
            <a:r>
              <a:rPr lang="en-US" dirty="0"/>
              <a:t>/ Documentation</a:t>
            </a:r>
          </a:p>
          <a:p>
            <a:pPr lvl="1"/>
            <a:r>
              <a:rPr lang="en-US" dirty="0"/>
              <a:t>SRS (Software requirements specification)</a:t>
            </a:r>
          </a:p>
          <a:p>
            <a:pPr lvl="1"/>
            <a:endParaRPr lang="en-US" dirty="0"/>
          </a:p>
        </p:txBody>
      </p:sp>
    </p:spTree>
    <p:extLst>
      <p:ext uri="{BB962C8B-B14F-4D97-AF65-F5344CB8AC3E}">
        <p14:creationId xmlns:p14="http://schemas.microsoft.com/office/powerpoint/2010/main" val="1483761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normAutofit/>
          </a:bodyPr>
          <a:lstStyle/>
          <a:p>
            <a:r>
              <a:rPr lang="en-US" dirty="0"/>
              <a:t>List of Different Users</a:t>
            </a:r>
          </a:p>
          <a:p>
            <a:pPr lvl="1"/>
            <a:r>
              <a:rPr lang="en-US" dirty="0" smtClean="0"/>
              <a:t>A </a:t>
            </a:r>
            <a:r>
              <a:rPr lang="en-US" dirty="0"/>
              <a:t>CCTV </a:t>
            </a:r>
            <a:r>
              <a:rPr lang="en-US" dirty="0" smtClean="0"/>
              <a:t>operator / Security</a:t>
            </a:r>
            <a:r>
              <a:rPr lang="en-US" dirty="0"/>
              <a:t>.</a:t>
            </a:r>
          </a:p>
          <a:p>
            <a:pPr lvl="1"/>
            <a:r>
              <a:rPr lang="en-US" dirty="0"/>
              <a:t>Local Developers.</a:t>
            </a:r>
            <a:endParaRPr lang="en-US" dirty="0" smtClean="0"/>
          </a:p>
          <a:p>
            <a:r>
              <a:rPr lang="en-US" dirty="0" smtClean="0"/>
              <a:t>Use </a:t>
            </a:r>
            <a:r>
              <a:rPr lang="en-US" dirty="0"/>
              <a:t>Cases</a:t>
            </a:r>
          </a:p>
          <a:p>
            <a:r>
              <a:rPr lang="en-US" dirty="0"/>
              <a:t>Functional &amp; Non Functional Requirements</a:t>
            </a:r>
          </a:p>
        </p:txBody>
      </p:sp>
    </p:spTree>
    <p:extLst>
      <p:ext uri="{BB962C8B-B14F-4D97-AF65-F5344CB8AC3E}">
        <p14:creationId xmlns:p14="http://schemas.microsoft.com/office/powerpoint/2010/main" val="3964259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1645</TotalTime>
  <Words>973</Words>
  <Application>Microsoft Office PowerPoint</Application>
  <PresentationFormat>Widescreen</PresentationFormat>
  <Paragraphs>173</Paragraphs>
  <Slides>24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Segoe UI</vt:lpstr>
      <vt:lpstr>Segoe UI Light</vt:lpstr>
      <vt:lpstr>Office Theme</vt:lpstr>
      <vt:lpstr>SECURE CAMPUS</vt:lpstr>
      <vt:lpstr>Project Team</vt:lpstr>
      <vt:lpstr>Table of Content</vt:lpstr>
      <vt:lpstr>Introduction &amp; Background</vt:lpstr>
      <vt:lpstr>Problem Statement</vt:lpstr>
      <vt:lpstr>Solution</vt:lpstr>
      <vt:lpstr>Features and Scope</vt:lpstr>
      <vt:lpstr>Requirements</vt:lpstr>
      <vt:lpstr>Requirements</vt:lpstr>
      <vt:lpstr>Use Case Diagram</vt:lpstr>
      <vt:lpstr>Functional Requirements</vt:lpstr>
      <vt:lpstr>Non Functional Requirements</vt:lpstr>
      <vt:lpstr>Non Functional Requirements</vt:lpstr>
      <vt:lpstr>System Design</vt:lpstr>
      <vt:lpstr>Architecture Design</vt:lpstr>
      <vt:lpstr>Entity Relationship Diagram</vt:lpstr>
      <vt:lpstr>Class Diagram</vt:lpstr>
      <vt:lpstr>Sequence / Collaboration Diagram</vt:lpstr>
      <vt:lpstr>Activity Diagram</vt:lpstr>
      <vt:lpstr>Implementation</vt:lpstr>
      <vt:lpstr>Challenges</vt:lpstr>
      <vt:lpstr>Final Project</vt:lpstr>
      <vt:lpstr>Screenshots</vt:lpstr>
      <vt:lpstr>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Sheheryar Malik</dc:creator>
  <cp:lastModifiedBy>ABUZAR</cp:lastModifiedBy>
  <cp:revision>591</cp:revision>
  <cp:lastPrinted>2017-10-31T06:19:01Z</cp:lastPrinted>
  <dcterms:created xsi:type="dcterms:W3CDTF">2017-10-28T17:48:40Z</dcterms:created>
  <dcterms:modified xsi:type="dcterms:W3CDTF">2023-01-09T01:51:22Z</dcterms:modified>
</cp:coreProperties>
</file>